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5143500" type="screen16x9"/>
  <p:notesSz cx="6858000" cy="9144000"/>
  <p:embeddedFontLst>
    <p:embeddedFont>
      <p:font typeface="Cambria" panose="02040503050406030204" pitchFamily="18" charset="0"/>
      <p:regular r:id="rId29"/>
      <p:bold r:id="rId30"/>
      <p:italic r:id="rId31"/>
      <p:boldItalic r:id="rId32"/>
    </p:embeddedFont>
    <p:embeddedFont>
      <p:font typeface="Gill Sans" panose="020B0604020202020204" charset="0"/>
      <p:regular r:id="rId33"/>
      <p:bold r:id="rId34"/>
    </p:embeddedFont>
    <p:embeddedFont>
      <p:font typeface="Lora SemiBold" panose="020B0604020202020204" charset="0"/>
      <p:regular r:id="rId35"/>
      <p:bold r:id="rId36"/>
      <p:italic r:id="rId37"/>
      <p:boldItalic r:id="rId38"/>
    </p:embeddedFont>
    <p:embeddedFont>
      <p:font typeface="Roboto" panose="02000000000000000000" pitchFamily="2" charset="0"/>
      <p:regular r:id="rId39"/>
      <p:bold r:id="rId40"/>
      <p:italic r:id="rId41"/>
      <p:boldItalic r:id="rId42"/>
    </p:embeddedFont>
    <p:embeddedFont>
      <p:font typeface="Roboto Medium" panose="02000000000000000000" pitchFamily="2" charset="0"/>
      <p:regular r:id="rId43"/>
      <p:bold r:id="rId44"/>
      <p:italic r:id="rId45"/>
      <p:boldItalic r:id="rId46"/>
    </p:embeddedFont>
    <p:embeddedFont>
      <p:font typeface="Roboto Thin" panose="02000000000000000000" pitchFamily="2" charset="0"/>
      <p:regular r:id="rId47"/>
      <p:bold r:id="rId48"/>
      <p:italic r:id="rId49"/>
      <p:boldItalic r:id="rId50"/>
    </p:embeddedFont>
    <p:embeddedFont>
      <p:font typeface="Verdana" panose="020B0604030504040204" pitchFamily="34" charset="0"/>
      <p:regular r:id="rId51"/>
      <p:bold r:id="rId52"/>
      <p:italic r:id="rId53"/>
      <p:boldItalic r:id="rId5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E70946B-AB67-4A7D-9C55-CB241309B26F}">
  <a:tblStyle styleId="{0E70946B-AB67-4A7D-9C55-CB241309B26F}"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54" autoAdjust="0"/>
    <p:restoredTop sz="94660"/>
  </p:normalViewPr>
  <p:slideViewPr>
    <p:cSldViewPr snapToGrid="0">
      <p:cViewPr>
        <p:scale>
          <a:sx n="82" d="100"/>
          <a:sy n="82" d="100"/>
        </p:scale>
        <p:origin x="656" y="5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1.fntdata"/><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font" Target="fonts/font19.fntdata"/><Relationship Id="rId50" Type="http://schemas.openxmlformats.org/officeDocument/2006/relationships/font" Target="fonts/font22.fntdata"/><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1.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font" Target="fonts/font17.fntdata"/><Relationship Id="rId53" Type="http://schemas.openxmlformats.org/officeDocument/2006/relationships/font" Target="fonts/font25.fntdata"/><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font" Target="fonts/font20.fntdata"/><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2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font" Target="fonts/font18.fntdata"/><Relationship Id="rId59"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font" Target="fonts/font13.fntdata"/><Relationship Id="rId54" Type="http://schemas.openxmlformats.org/officeDocument/2006/relationships/font" Target="fonts/font2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49" Type="http://schemas.openxmlformats.org/officeDocument/2006/relationships/font" Target="fonts/font21.fntdata"/><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font" Target="fonts/font3.fntdata"/><Relationship Id="rId44" Type="http://schemas.openxmlformats.org/officeDocument/2006/relationships/font" Target="fonts/font16.fntdata"/><Relationship Id="rId52" Type="http://schemas.openxmlformats.org/officeDocument/2006/relationships/font" Target="fonts/font24.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achim Schopfel" userId="f34b1aa92d49e600" providerId="LiveId" clId="{AE45AFCC-6AC0-4DEE-81DF-7190A2859C9C}"/>
    <pc:docChg chg="custSel modSld">
      <pc:chgData name="Joachim Schopfel" userId="f34b1aa92d49e600" providerId="LiveId" clId="{AE45AFCC-6AC0-4DEE-81DF-7190A2859C9C}" dt="2022-09-08T05:10:27.789" v="6" actId="2710"/>
      <pc:docMkLst>
        <pc:docMk/>
      </pc:docMkLst>
      <pc:sldChg chg="modSp mod">
        <pc:chgData name="Joachim Schopfel" userId="f34b1aa92d49e600" providerId="LiveId" clId="{AE45AFCC-6AC0-4DEE-81DF-7190A2859C9C}" dt="2022-09-08T05:10:27.789" v="6" actId="2710"/>
        <pc:sldMkLst>
          <pc:docMk/>
          <pc:sldMk cId="0" sldId="278"/>
        </pc:sldMkLst>
        <pc:spChg chg="mod">
          <ac:chgData name="Joachim Schopfel" userId="f34b1aa92d49e600" providerId="LiveId" clId="{AE45AFCC-6AC0-4DEE-81DF-7190A2859C9C}" dt="2022-09-08T05:09:38.346" v="2" actId="20577"/>
          <ac:spMkLst>
            <pc:docMk/>
            <pc:sldMk cId="0" sldId="278"/>
            <ac:spMk id="267" creationId="{00000000-0000-0000-0000-000000000000}"/>
          </ac:spMkLst>
        </pc:spChg>
        <pc:spChg chg="mod">
          <ac:chgData name="Joachim Schopfel" userId="f34b1aa92d49e600" providerId="LiveId" clId="{AE45AFCC-6AC0-4DEE-81DF-7190A2859C9C}" dt="2022-09-08T05:10:27.789" v="6" actId="2710"/>
          <ac:spMkLst>
            <pc:docMk/>
            <pc:sldMk cId="0" sldId="278"/>
            <ac:spMk id="269"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Good afternoon. I am very pleased to join you today on behalf of my co-authors from around the globe who were not able to attend.</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148b050f0dc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148b050f0d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Major part of embargo periods are up to two/five years.</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148b050f0dc_0_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148b050f0dc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Embargo periods permitted are generally shorter in North America than other regions of the world.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13181e3a6d9_0_4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13181e3a6d9_0_4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rPr>
              <a:t>Among 43 institutions with embargo policies, 32 mention reasons that a TD may be embargoed. For the other 11 no criteria are listed. Content analysis of the 32 embargo policies found that criteria and reasons for embargoes can be categorized into these six broad themes: Commercialization, Security, Funder Contracts and Agreements, Publications, Ethical Issues, and Miscellaneous.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13181e3a6d9_0_4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13181e3a6d9_0_4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just" rtl="0">
              <a:lnSpc>
                <a:spcPct val="115000"/>
              </a:lnSpc>
              <a:spcBef>
                <a:spcPts val="1200"/>
              </a:spcBef>
              <a:spcAft>
                <a:spcPts val="0"/>
              </a:spcAft>
              <a:buClr>
                <a:schemeClr val="dk1"/>
              </a:buClr>
              <a:buSzPts val="1100"/>
              <a:buFont typeface="Arial"/>
              <a:buNone/>
            </a:pPr>
            <a:r>
              <a:rPr lang="en" sz="1200">
                <a:solidFill>
                  <a:schemeClr val="dk1"/>
                </a:solidFill>
              </a:rPr>
              <a:t>Commercialization is the process of making money from TDs. Some students have scientific information and findings in their TDs that are important for industries or business owners in order to bring them to the practice of production. Since the economic interests of students/supervisors are at risk in these cases, many HEIs allow them to protect their rights by embargoing TDs. </a:t>
            </a:r>
            <a:endParaRPr sz="1200">
              <a:solidFill>
                <a:schemeClr val="dk1"/>
              </a:solidFill>
            </a:endParaRPr>
          </a:p>
          <a:p>
            <a:pPr marL="0" lvl="0" indent="0" algn="just" rtl="0">
              <a:lnSpc>
                <a:spcPct val="115000"/>
              </a:lnSpc>
              <a:spcBef>
                <a:spcPts val="1200"/>
              </a:spcBef>
              <a:spcAft>
                <a:spcPts val="1200"/>
              </a:spcAft>
              <a:buClr>
                <a:schemeClr val="dk1"/>
              </a:buClr>
              <a:buSzPts val="1100"/>
              <a:buFont typeface="Arial"/>
              <a:buNone/>
            </a:pPr>
            <a:r>
              <a:rPr lang="en" sz="1200">
                <a:solidFill>
                  <a:schemeClr val="dk1"/>
                </a:solidFill>
              </a:rPr>
              <a:t>Here you can read a couple of examples of such policy criteria. </a:t>
            </a:r>
            <a:endParaRPr sz="120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13181e3a6d9_0_4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13181e3a6d9_0_4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just" rtl="0">
              <a:lnSpc>
                <a:spcPct val="115000"/>
              </a:lnSpc>
              <a:spcBef>
                <a:spcPts val="1200"/>
              </a:spcBef>
              <a:spcAft>
                <a:spcPts val="0"/>
              </a:spcAft>
              <a:buNone/>
            </a:pPr>
            <a:r>
              <a:rPr lang="en" sz="1200">
                <a:solidFill>
                  <a:schemeClr val="dk1"/>
                </a:solidFill>
              </a:rPr>
              <a:t>Since TDs are often considered to be grey literature in many institutes and countries, students often wish to publish their findings in a journal, book, or conference proceedings that they believe are more visible and accessible to academic communities and the general public. Publishing a book, journal article, or conference paper has a critical role in the tenure/promotion of faculty advisors, so they will often encourage their students to publish formally. </a:t>
            </a:r>
            <a:endParaRPr sz="1200">
              <a:solidFill>
                <a:schemeClr val="dk1"/>
              </a:solidFill>
            </a:endParaRPr>
          </a:p>
          <a:p>
            <a:pPr marL="0" lvl="0" indent="0" algn="just" rtl="0">
              <a:lnSpc>
                <a:spcPct val="115000"/>
              </a:lnSpc>
              <a:spcBef>
                <a:spcPts val="1200"/>
              </a:spcBef>
              <a:spcAft>
                <a:spcPts val="1200"/>
              </a:spcAft>
              <a:buNone/>
            </a:pPr>
            <a:r>
              <a:rPr lang="en" sz="1200">
                <a:solidFill>
                  <a:schemeClr val="dk1"/>
                </a:solidFill>
              </a:rPr>
              <a:t>Many of the studied HEIs allow students/supervisors to embargo their TDs in the hope that the work will be published as a book, book chapter, journal article, or conference paper. </a:t>
            </a:r>
            <a:endParaRPr sz="1200">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13181e3a6d9_0_4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13181e3a6d9_0_4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just" rtl="0">
              <a:lnSpc>
                <a:spcPct val="115000"/>
              </a:lnSpc>
              <a:spcBef>
                <a:spcPts val="1200"/>
              </a:spcBef>
              <a:spcAft>
                <a:spcPts val="0"/>
              </a:spcAft>
              <a:buClr>
                <a:schemeClr val="dk1"/>
              </a:buClr>
              <a:buSzPts val="1100"/>
              <a:buFont typeface="Arial"/>
              <a:buNone/>
            </a:pPr>
            <a:r>
              <a:rPr lang="en" sz="1200">
                <a:solidFill>
                  <a:schemeClr val="dk1"/>
                </a:solidFill>
              </a:rPr>
              <a:t>In many HEIs TDs are embargoed because of ethical issues. For example, when students study human subjects, human dignity, privacy, and autonomy must be respected. Protecting author rights and participant information, as well as preventing plagiarism, and publishing conflicts are the key reasons that universities allow embargoes in this category. </a:t>
            </a:r>
            <a:endParaRPr sz="1200">
              <a:solidFill>
                <a:schemeClr val="dk1"/>
              </a:solidFill>
            </a:endParaRPr>
          </a:p>
          <a:p>
            <a:pPr marL="0" lvl="0" indent="0" algn="just"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13181e3a6d9_0_4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13181e3a6d9_0_4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just" rtl="0">
              <a:lnSpc>
                <a:spcPct val="115000"/>
              </a:lnSpc>
              <a:spcBef>
                <a:spcPts val="1200"/>
              </a:spcBef>
              <a:spcAft>
                <a:spcPts val="0"/>
              </a:spcAft>
              <a:buNone/>
            </a:pPr>
            <a:r>
              <a:rPr lang="en" sz="1200">
                <a:solidFill>
                  <a:schemeClr val="dk1"/>
                </a:solidFill>
              </a:rPr>
              <a:t>Usually, universities and their faculty are encouraged to find a funding body to support their research projects. Often graduate students are hired to conduct these funded research projects. In these cases, HEIs/faculties/students have to sign and abide by an agreement with the funding bodies, which might define some restrictions on publishing final reports. Many HEIs allow students/supervisors to embargo TDs to meet funding agreement/contract conditions. </a:t>
            </a:r>
            <a:endParaRPr sz="1200">
              <a:solidFill>
                <a:schemeClr val="dk1"/>
              </a:solidFill>
            </a:endParaRPr>
          </a:p>
          <a:p>
            <a:pPr marL="0" lvl="0" indent="0" algn="just" rtl="0">
              <a:lnSpc>
                <a:spcPct val="115000"/>
              </a:lnSpc>
              <a:spcBef>
                <a:spcPts val="1200"/>
              </a:spcBef>
              <a:spcAft>
                <a:spcPts val="1200"/>
              </a:spcAft>
              <a:buNone/>
            </a:pPr>
            <a:r>
              <a:rPr lang="en" sz="1200">
                <a:solidFill>
                  <a:schemeClr val="dk1"/>
                </a:solidFill>
              </a:rPr>
              <a:t>Protecting proprietary information and publisher's refusal to publish TDs are the two main reasons in this theme. </a:t>
            </a:r>
            <a:endParaRPr sz="1200">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13181e3a6d9_0_4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13181e3a6d9_0_4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just" rtl="0">
              <a:lnSpc>
                <a:spcPct val="115000"/>
              </a:lnSpc>
              <a:spcBef>
                <a:spcPts val="1200"/>
              </a:spcBef>
              <a:spcAft>
                <a:spcPts val="0"/>
              </a:spcAft>
              <a:buNone/>
            </a:pPr>
            <a:r>
              <a:rPr lang="en" sz="1200">
                <a:solidFill>
                  <a:schemeClr val="dk1"/>
                </a:solidFill>
              </a:rPr>
              <a:t>[Mike end] Sometimes TDs contain information or secrets about sensitive subjects that are critical for the security of a group, community, state, or society. For example, publishing classified information in TDs about the military of a specific country can put that country, and individuals in that country, at risk. Therefore, these TDs can be embargoed for a certain time period or permanently. Moreover, individual security and the safety of researchers is another reason for embargoes. In some religious communities, for example, publishing findings against the principle of a religion can put researcher’s lives at risk. For instance, at the University of Natural Resources and Life Sciences, Vienna, embargoes are permitted when the student is at risk through public access to the scientific work.”</a:t>
            </a:r>
            <a:endParaRPr sz="1200">
              <a:solidFill>
                <a:schemeClr val="dk1"/>
              </a:solidFill>
            </a:endParaRPr>
          </a:p>
          <a:p>
            <a:pPr marL="0" lvl="0" indent="0" algn="just" rtl="0">
              <a:lnSpc>
                <a:spcPct val="115000"/>
              </a:lnSpc>
              <a:spcBef>
                <a:spcPts val="1200"/>
              </a:spcBef>
              <a:spcAft>
                <a:spcPts val="1200"/>
              </a:spcAft>
              <a:buNone/>
            </a:pPr>
            <a:endParaRPr sz="1200">
              <a:solidFill>
                <a:schemeClr val="dk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13181e3a6d9_0_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13181e3a6d9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Although the reasons higher education institutions choose to allow their students to embargo TDs have not been explored in previous research, there has been some discussion in the research about the legal reasons that stakeholders may choose to restrict access. Van Wyk notes that there are sometimes concerns from universities about quality and plagiarism issues, that there sometimes needs to be time for patents to be registered, and that some journal and book publishers require students to restrict access for a period of time in order to publish an article or a book. Universities also argue that embargoes may curtail copyright disputes. </a:t>
            </a:r>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a:solidFill>
                  <a:schemeClr val="dk1"/>
                </a:solidFill>
              </a:rPr>
              <a:t>However, the authors agree that if there is a problem with the quality of a thesis, a problem of plagiarism or copyright, an embargo doesn't change anything. A bad dissertation remains bad even after a 5-yrs embargo, and hiding the digital version by embargoing it is not a solution. </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13181e3a6d9_0_56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13181e3a6d9_0_5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Only those policies that are available, findable, and accessible on HEIs' websites were reviewed. It is possible that an institution has its own policies relevant to TD embargoes, but it's not available on its website; these policies are not included in this study. Several countries (e.g. India, Iran, and Pakistan) have national policies on embargoing academic publications. This study does not include those policies.</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12f05a13eb3_0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12f05a13eb3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just" rtl="0">
              <a:spcBef>
                <a:spcPts val="0"/>
              </a:spcBef>
              <a:spcAft>
                <a:spcPts val="0"/>
              </a:spcAft>
              <a:buNone/>
            </a:pPr>
            <a:r>
              <a:rPr lang="en" sz="1200">
                <a:solidFill>
                  <a:schemeClr val="dk1"/>
                </a:solidFill>
                <a:latin typeface="Cambria"/>
                <a:ea typeface="Cambria"/>
                <a:cs typeface="Cambria"/>
                <a:sym typeface="Cambria"/>
              </a:rPr>
              <a:t>Today I will provide some background about the prevalence and impact of theses and dissertations in institutional repositories and the purpose of our study. I will explain our methodology, and devote most of the presentation to a discussion of our findings, recommendations, and conclusions. </a:t>
            </a:r>
            <a:endParaRPr sz="1200">
              <a:solidFill>
                <a:schemeClr val="dk1"/>
              </a:solidFill>
              <a:latin typeface="Cambria"/>
              <a:ea typeface="Cambria"/>
              <a:cs typeface="Cambria"/>
              <a:sym typeface="Cambria"/>
            </a:endParaRPr>
          </a:p>
          <a:p>
            <a:pPr marL="0" lvl="0" indent="0" algn="just" rtl="0">
              <a:spcBef>
                <a:spcPts val="1000"/>
              </a:spcBef>
              <a:spcAft>
                <a:spcPts val="0"/>
              </a:spcAft>
              <a:buNone/>
            </a:pPr>
            <a:endParaRPr sz="1200">
              <a:solidFill>
                <a:schemeClr val="dk1"/>
              </a:solidFill>
              <a:latin typeface="Cambria"/>
              <a:ea typeface="Cambria"/>
              <a:cs typeface="Cambria"/>
              <a:sym typeface="Cambria"/>
            </a:endParaRPr>
          </a:p>
          <a:p>
            <a:pPr marL="0" lvl="0" indent="0" algn="l" rtl="0">
              <a:spcBef>
                <a:spcPts val="100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12f05a13eb3_0_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12f05a13eb3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Clearly, embargoes limit the impact and usefulness of research findings.  It appears that embargo policies around the globe are ad hoc, seemingly created to meet the supposed needs of authors or thesis advisors/supervisors. They are also often established based on the false assumption that all publishers believe T/D availability in IRs constitutes pre-publication. This is not the case. </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Many HEIs do not have a policy for embargoing TDs in IRs;</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There is a lack of policy standardization in terms of policy language and embargo lengths that are allowed. Commercialization is the most common reason that embargoes are allowed at universities around the world. </a:t>
            </a:r>
            <a:endParaRPr>
              <a:solidFill>
                <a:schemeClr val="dk1"/>
              </a:solidFill>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None/>
            </a:pPr>
            <a:endParaRPr sz="1200">
              <a:solidFill>
                <a:schemeClr val="dk1"/>
              </a:solidFill>
              <a:latin typeface="Cambria"/>
              <a:ea typeface="Cambria"/>
              <a:cs typeface="Cambria"/>
              <a:sym typeface="Cambria"/>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1492fae298a_0_5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1492fae298a_0_5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According to the embargo reasons identified in this study, it can be argued that the embargo seeks to protect the interests of researchers/authors and HEIs/funding bodies, while ignoring the interests of readers and societies. However, OA publishing puts the interests of readers and societies in first place. Therefore, with obstacles like embargoes, the OA movement cannot be as effective as it should be.</a:t>
            </a:r>
            <a:endParaRPr sz="1200">
              <a:solidFill>
                <a:schemeClr val="dk1"/>
              </a:solidFill>
              <a:latin typeface="Cambria"/>
              <a:ea typeface="Cambria"/>
              <a:cs typeface="Cambria"/>
              <a:sym typeface="Cambria"/>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14901c4e23d_0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 name="Google Shape;253;g14901c4e23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Currently, a small number of institutions that allow their students to embargo TDs have detailed policies/guidelines in this area, and students and faculties embargo their works under general rules. If institutions want to allow embargoes, it is better that these policies be detailed and allow to embargo the most sensitive part(s) of a work, rather than allowing the entire work. This can be an interim policy to protect the interests of researchers/authors and societies, simultaneously.</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13067aa6215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13067aa6215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Because policies vary so greatly, we recommend the creation of an international standard and/or guidelines for embargo policies and the development of a glossary of embargo-related terms. We believe that publishers should not have the right to restrict access to T/Ds created by students, not only because they are funded by students and taxpayers, but because they are almost always revised significantly (especially in the sciences but also in the creative arts) through peer and editorial reviews. We support the expansion of policies to include more procedural details that include specific embargo lengths allowed and under what conditions; how to request an embargo and who is responsible for reviewing and approving embargo requests, and the timing of such consideration and approvals. We also recommend strong advocacy about the benefits of open access to students in thesis workshops and to universities to realize the benefits of the most immediate access to this research with no restrictions.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1492fae298a_0_50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2" name="Google Shape;272;g1492fae298a_0_5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Eventually, it seems academic mechanisms have not provided effective solutions to remove embargoes on TDs, but it’s necessary that scientists and professionals think about the possible answers to a key question that whether embargo is the only available solution to protect the interests of researchers/authors and HEIs/funding bodies. Obviously, removing or restricting embargoes can help societies to benefit from of all research findings, as well as increase the impact of research and researchers.</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12f05a13eb3_0_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12f05a13eb3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endParaRPr sz="1200">
              <a:solidFill>
                <a:schemeClr val="dk1"/>
              </a:solidFill>
              <a:latin typeface="Cambria"/>
              <a:ea typeface="Cambria"/>
              <a:cs typeface="Cambria"/>
              <a:sym typeface="Cambria"/>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14901c4e23d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14901c4e23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148b050f0dc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148b050f0d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12f05a13eb3_0_7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12f05a13eb3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just" rtl="0">
              <a:spcBef>
                <a:spcPts val="0"/>
              </a:spcBef>
              <a:spcAft>
                <a:spcPts val="0"/>
              </a:spcAft>
              <a:buNone/>
            </a:pPr>
            <a:endParaRPr sz="1200">
              <a:solidFill>
                <a:schemeClr val="dk1"/>
              </a:solidFill>
              <a:latin typeface="Cambria"/>
              <a:ea typeface="Cambria"/>
              <a:cs typeface="Cambria"/>
              <a:sym typeface="Cambria"/>
            </a:endParaRPr>
          </a:p>
          <a:p>
            <a:pPr marL="0" lvl="0" indent="0" algn="just" rtl="0">
              <a:spcBef>
                <a:spcPts val="1000"/>
              </a:spcBef>
              <a:spcAft>
                <a:spcPts val="0"/>
              </a:spcAft>
              <a:buNone/>
            </a:pPr>
            <a:r>
              <a:rPr lang="en" sz="1200">
                <a:solidFill>
                  <a:schemeClr val="dk1"/>
                </a:solidFill>
                <a:latin typeface="Cambria"/>
                <a:ea typeface="Cambria"/>
                <a:cs typeface="Cambria"/>
                <a:sym typeface="Cambria"/>
              </a:rPr>
              <a:t>In spite of this, institutions of higher education provide mechanisms for students to restrict access to, or embargo, their work for periods of time. </a:t>
            </a:r>
            <a:endParaRPr sz="1200">
              <a:solidFill>
                <a:schemeClr val="dk1"/>
              </a:solidFill>
              <a:latin typeface="Cambria"/>
              <a:ea typeface="Cambria"/>
              <a:cs typeface="Cambria"/>
              <a:sym typeface="Cambria"/>
            </a:endParaRPr>
          </a:p>
          <a:p>
            <a:pPr marL="0" lvl="0" indent="0" algn="just" rtl="0">
              <a:spcBef>
                <a:spcPts val="1000"/>
              </a:spcBef>
              <a:spcAft>
                <a:spcPts val="0"/>
              </a:spcAft>
              <a:buNone/>
            </a:pPr>
            <a:r>
              <a:rPr lang="en" sz="1200">
                <a:solidFill>
                  <a:schemeClr val="dk1"/>
                </a:solidFill>
                <a:latin typeface="Cambria"/>
                <a:ea typeface="Cambria"/>
                <a:cs typeface="Cambria"/>
                <a:sym typeface="Cambria"/>
              </a:rPr>
              <a:t>In academic publishing and the repository world, an embargo is a period of time during which access to an item is restricted. It may be restricted to only persons associated with the institution or restricted to anyone, with only the metadata available and an abstract. The lack of openness and availability that results from embargoes is a special problem for electronic theses and dissertations (ETDs). Other commonly embargoed items in our repositories such as journal articles are still available to subscribers and other users via interlibrary loan, but ETDs are usually not. Institutional repositories are the only way to access them unless they are also available in the ProQuest database. </a:t>
            </a:r>
            <a:endParaRPr sz="1200">
              <a:solidFill>
                <a:schemeClr val="dk1"/>
              </a:solidFill>
              <a:latin typeface="Cambria"/>
              <a:ea typeface="Cambria"/>
              <a:cs typeface="Cambria"/>
              <a:sym typeface="Cambria"/>
            </a:endParaRPr>
          </a:p>
          <a:p>
            <a:pPr marL="0" lvl="0" indent="0" algn="just" rtl="0">
              <a:spcBef>
                <a:spcPts val="1000"/>
              </a:spcBef>
              <a:spcAft>
                <a:spcPts val="0"/>
              </a:spcAft>
              <a:buNone/>
            </a:pPr>
            <a:r>
              <a:rPr lang="en" sz="1200">
                <a:solidFill>
                  <a:schemeClr val="dk1"/>
                </a:solidFill>
                <a:latin typeface="Cambria"/>
                <a:ea typeface="Cambria"/>
                <a:cs typeface="Cambria"/>
                <a:sym typeface="Cambria"/>
              </a:rPr>
              <a:t>The main purpose of our research is to find out </a:t>
            </a:r>
            <a:r>
              <a:rPr lang="en" sz="1200" i="1">
                <a:solidFill>
                  <a:srgbClr val="980000"/>
                </a:solidFill>
                <a:latin typeface="Cambria"/>
                <a:ea typeface="Cambria"/>
                <a:cs typeface="Cambria"/>
                <a:sym typeface="Cambria"/>
              </a:rPr>
              <a:t>why</a:t>
            </a:r>
            <a:r>
              <a:rPr lang="en" sz="1200">
                <a:solidFill>
                  <a:schemeClr val="dk1"/>
                </a:solidFill>
                <a:latin typeface="Cambria"/>
                <a:ea typeface="Cambria"/>
                <a:cs typeface="Cambria"/>
                <a:sym typeface="Cambria"/>
              </a:rPr>
              <a:t> it is that higher education institutions provide mechanisms for this important work to be unavailable for periods of time. Especially when the creation of the research often benefits from taxpayer dollars in the form of grants, faculty salaries, and the massive educational investment of institutions. What, if any, are the compelling reasons for universities to restrict access to this content?</a:t>
            </a:r>
            <a:endParaRPr sz="1200">
              <a:solidFill>
                <a:schemeClr val="dk1"/>
              </a:solidFill>
              <a:latin typeface="Cambria"/>
              <a:ea typeface="Cambria"/>
              <a:cs typeface="Cambria"/>
              <a:sym typeface="Cambria"/>
            </a:endParaRPr>
          </a:p>
          <a:p>
            <a:pPr marL="0" lvl="0" indent="0" algn="l" rtl="0">
              <a:spcBef>
                <a:spcPts val="1000"/>
              </a:spcBef>
              <a:spcAft>
                <a:spcPts val="0"/>
              </a:spcAft>
              <a:buNone/>
            </a:pPr>
            <a:endParaRPr>
              <a:solidFill>
                <a:schemeClr val="dk1"/>
              </a:solidFill>
            </a:endParaRPr>
          </a:p>
          <a:p>
            <a:pPr marL="0" lvl="0" indent="0" algn="l" rtl="0">
              <a:spcBef>
                <a:spcPts val="0"/>
              </a:spcBef>
              <a:spcAft>
                <a:spcPts val="0"/>
              </a:spcAft>
              <a:buNone/>
            </a:pPr>
            <a:endParaRPr sz="1200">
              <a:solidFill>
                <a:schemeClr val="dk1"/>
              </a:solidFill>
              <a:latin typeface="Cambria"/>
              <a:ea typeface="Cambria"/>
              <a:cs typeface="Cambria"/>
              <a:sym typeface="Cambria"/>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12f05a13eb3_0_4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12f05a13eb3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just" rtl="0">
              <a:spcBef>
                <a:spcPts val="0"/>
              </a:spcBef>
              <a:spcAft>
                <a:spcPts val="0"/>
              </a:spcAft>
              <a:buClr>
                <a:schemeClr val="dk1"/>
              </a:buClr>
              <a:buSzPts val="1100"/>
              <a:buFont typeface="Arial"/>
              <a:buNone/>
            </a:pPr>
            <a:r>
              <a:rPr lang="en" sz="1200">
                <a:solidFill>
                  <a:schemeClr val="dk1"/>
                </a:solidFill>
                <a:latin typeface="Cambria"/>
                <a:ea typeface="Cambria"/>
                <a:cs typeface="Cambria"/>
                <a:sym typeface="Cambria"/>
              </a:rPr>
              <a:t>To answer the research questions, the study aims to capture tacit knowledge from written policies based on content analysis. We randomly selected 100 universities from around the world with institutional repositories that contain theses and dissertations. We located their thesis and dissertation policies, when available online, and we looked at the policies individually to locate information about embargoes. The sample population is from 37 countries and 7 geographic regions. </a:t>
            </a:r>
            <a:endParaRPr>
              <a:solidFill>
                <a:schemeClr val="dk1"/>
              </a:solidFill>
            </a:endParaRPr>
          </a:p>
          <a:p>
            <a:pPr marL="0" lvl="0" indent="0" algn="l" rtl="0">
              <a:spcBef>
                <a:spcPts val="1000"/>
              </a:spcBef>
              <a:spcAft>
                <a:spcPts val="0"/>
              </a:spcAft>
              <a:buNone/>
            </a:pPr>
            <a:endParaRPr sz="1200">
              <a:solidFill>
                <a:schemeClr val="dk1"/>
              </a:solidFill>
              <a:latin typeface="Cambria"/>
              <a:ea typeface="Cambria"/>
              <a:cs typeface="Cambria"/>
              <a:sym typeface="Cambria"/>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13181e3a6d9_0_16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13181e3a6d9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just" rtl="0">
              <a:spcBef>
                <a:spcPts val="0"/>
              </a:spcBef>
              <a:spcAft>
                <a:spcPts val="0"/>
              </a:spcAft>
              <a:buClr>
                <a:schemeClr val="dk1"/>
              </a:buClr>
              <a:buSzPts val="1100"/>
              <a:buFont typeface="Arial"/>
              <a:buNone/>
            </a:pPr>
            <a:r>
              <a:rPr lang="en">
                <a:solidFill>
                  <a:schemeClr val="dk1"/>
                </a:solidFill>
              </a:rPr>
              <a:t>The authors conducted google searches of each university’s web domain to find relevant policies. The information we collected from the thesis policies include the name of the institution, the world ranking of the institution according to the Shanghai ranking, the country, whether there is an embargo policy or not; links to the policies, policy language, and title; whether the policy is voluntary or mandatory, the minimum and maximum periods for embargoes and whether a permanent embargo is permitted, if alternative access is permitted such as restricted to an institution or academic unit, whether a student can restrict access to different components of a thesis, whether different embargo policies apply for different subject areas, whether different embargo policies apply for different educational levels (i.e. bachelor, master, phd), and who makes the decision to allow or not allow an embargo. Finally, we gathered information regarding policy criteria for embargoes and reasons that embargoes would be approved or not approved. Manual categorizing of embargo policies was done by the authors for each of these elements. Collected policies/guidelines were also imported into MAXQDA software (software for analyzing qualitative data) for further analysis and consideration.</a:t>
            </a:r>
            <a:endParaRPr/>
          </a:p>
          <a:p>
            <a:pPr marL="0" lvl="0" indent="0" algn="l" rtl="0">
              <a:spcBef>
                <a:spcPts val="100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13181e3a6d9_0_2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13181e3a6d9_0_2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[Mike begin] Among the 100 studied HEIs, 43 have a policy on the web about thesis and dissertation embargoes and 57 do not.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13181e3a6d9_0_3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13181e3a6d9_0_3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According to the findings, a higher percentage of HEIs in North America and Europe have embargo policies than HEIs in other regions.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13181e3a6d9_0_36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13181e3a6d9_0_3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36 of the 42 policies were written in English; Of the 43 universities with a policy for embargoing TDs, only 12  have a standalone and dedicated policy for embargoes. In most cases, universities include embargo information in a broader policy; for example, guidelines for approving/submitting/depositing/publishing TDs, graduate studies regulations, copyright and authorship regulations, university rules, open access regulations, and e-publishing policies. </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b="1"/>
              <a:t>Most of embargo policies lack clarity and do not cover all aspects of embargo procedures (such as, embargo period, criteria required, the confirmation process, etc.).</a:t>
            </a:r>
            <a:endParaRPr b="1"/>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rasuli@irandoc.ac.ir" TargetMode="External"/><Relationship Id="rId7"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brenda.vanwyk@up.ac.za" TargetMode="External"/><Relationship Id="rId5" Type="http://schemas.openxmlformats.org/officeDocument/2006/relationships/hyperlink" Target="mailto:michael.boock@oregonstate.edu" TargetMode="External"/><Relationship Id="rId4" Type="http://schemas.openxmlformats.org/officeDocument/2006/relationships/hyperlink" Target="mailto:joachim.schopfel@univ-lille.fr"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s://repository.up.ac.za/handle/2263/61050" TargetMode="External"/><Relationship Id="rId3" Type="http://schemas.openxmlformats.org/officeDocument/2006/relationships/hyperlink" Target="https://doi.org/10.1108/PROG-04-2016-0039" TargetMode="External"/><Relationship Id="rId7" Type="http://schemas.openxmlformats.org/officeDocument/2006/relationships/hyperlink" Target="https://doi.org/10.1108/EL-02-2017-0039" TargetMode="External"/><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hyperlink" Target="https://hal.univ-lille.fr/GERIICO/hal-01588042" TargetMode="External"/><Relationship Id="rId5" Type="http://schemas.openxmlformats.org/officeDocument/2006/relationships/hyperlink" Target="http://www.essachess.com/index.php/jcs/article/view/214" TargetMode="External"/><Relationship Id="rId4" Type="http://schemas.openxmlformats.org/officeDocument/2006/relationships/hyperlink" Target="https://doi.org/10.1108/CC-01-2018-002"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mailto:michael.boock@oregonstate.edu" TargetMode="External"/><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hyperlink" Target="mailto:joachim.schopfel@univ-lille.fr"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311700" y="251850"/>
            <a:ext cx="8520600" cy="1668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SzPts val="990"/>
              <a:buNone/>
            </a:pPr>
            <a:r>
              <a:rPr lang="en" sz="3180"/>
              <a:t>Failing FAIRness </a:t>
            </a:r>
            <a:endParaRPr sz="3180"/>
          </a:p>
        </p:txBody>
      </p:sp>
      <p:sp>
        <p:nvSpPr>
          <p:cNvPr id="55" name="Google Shape;55;p13"/>
          <p:cNvSpPr txBox="1">
            <a:spLocks noGrp="1"/>
          </p:cNvSpPr>
          <p:nvPr>
            <p:ph type="subTitle" idx="1"/>
          </p:nvPr>
        </p:nvSpPr>
        <p:spPr>
          <a:xfrm>
            <a:off x="150" y="2092875"/>
            <a:ext cx="9144000" cy="792600"/>
          </a:xfrm>
          <a:prstGeom prst="rect">
            <a:avLst/>
          </a:prstGeom>
        </p:spPr>
        <p:txBody>
          <a:bodyPr spcFirstLastPara="1" wrap="square" lIns="91425" tIns="91425" rIns="91425" bIns="91425" anchor="t" anchorCtr="0">
            <a:normAutofit fontScale="85000"/>
          </a:bodyPr>
          <a:lstStyle/>
          <a:p>
            <a:pPr marL="0" lvl="0" indent="0" algn="ctr" rtl="0">
              <a:spcBef>
                <a:spcPts val="0"/>
              </a:spcBef>
              <a:spcAft>
                <a:spcPts val="0"/>
              </a:spcAft>
              <a:buClr>
                <a:schemeClr val="dk1"/>
              </a:buClr>
              <a:buSzPct val="34736"/>
              <a:buFont typeface="Arial"/>
              <a:buNone/>
            </a:pPr>
            <a:r>
              <a:rPr lang="en" sz="2850">
                <a:solidFill>
                  <a:schemeClr val="dk1"/>
                </a:solidFill>
              </a:rPr>
              <a:t>A Survey on ETD Embargo Periods in Institutional Repositories</a:t>
            </a:r>
            <a:endParaRPr sz="2850"/>
          </a:p>
        </p:txBody>
      </p:sp>
      <p:sp>
        <p:nvSpPr>
          <p:cNvPr id="56" name="Google Shape;56;p13"/>
          <p:cNvSpPr txBox="1"/>
          <p:nvPr/>
        </p:nvSpPr>
        <p:spPr>
          <a:xfrm>
            <a:off x="677700" y="3452825"/>
            <a:ext cx="7788600" cy="1477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Behrooz Rasuli, Iranian Research Institute for Information Science and Technology (IranDoc), </a:t>
            </a:r>
            <a:r>
              <a:rPr lang="en" u="sng">
                <a:solidFill>
                  <a:schemeClr val="hlink"/>
                </a:solidFill>
                <a:hlinkClick r:id="rId3"/>
              </a:rPr>
              <a:t>rasuli@irandoc.ac.ir</a:t>
            </a:r>
            <a:endParaRPr/>
          </a:p>
          <a:p>
            <a:pPr marL="0" lvl="0" indent="0" algn="l" rtl="0">
              <a:spcBef>
                <a:spcPts val="0"/>
              </a:spcBef>
              <a:spcAft>
                <a:spcPts val="0"/>
              </a:spcAft>
              <a:buNone/>
            </a:pPr>
            <a:r>
              <a:rPr lang="en"/>
              <a:t>Joachim Schöpfel, University of Lille, </a:t>
            </a:r>
            <a:r>
              <a:rPr lang="en" u="sng">
                <a:solidFill>
                  <a:schemeClr val="hlink"/>
                </a:solidFill>
                <a:hlinkClick r:id="rId4"/>
              </a:rPr>
              <a:t>joachim.schopfel@univ-lille.fr</a:t>
            </a:r>
            <a:endParaRPr/>
          </a:p>
          <a:p>
            <a:pPr marL="0" lvl="0" indent="0" algn="l" rtl="0">
              <a:spcBef>
                <a:spcPts val="0"/>
              </a:spcBef>
              <a:spcAft>
                <a:spcPts val="0"/>
              </a:spcAft>
              <a:buNone/>
            </a:pPr>
            <a:r>
              <a:rPr lang="en"/>
              <a:t>Michael Boock, Oregon State University, </a:t>
            </a:r>
            <a:r>
              <a:rPr lang="en" u="sng">
                <a:solidFill>
                  <a:schemeClr val="hlink"/>
                </a:solidFill>
                <a:hlinkClick r:id="rId5"/>
              </a:rPr>
              <a:t>michael.boock@oregonstate.edu</a:t>
            </a:r>
            <a:endParaRPr/>
          </a:p>
          <a:p>
            <a:pPr marL="0" lvl="0" indent="0" algn="l" rtl="0">
              <a:spcBef>
                <a:spcPts val="0"/>
              </a:spcBef>
              <a:spcAft>
                <a:spcPts val="0"/>
              </a:spcAft>
              <a:buNone/>
            </a:pPr>
            <a:r>
              <a:rPr lang="en"/>
              <a:t>Brenda Van Wyk, The University of Pretoria, </a:t>
            </a:r>
            <a:r>
              <a:rPr lang="en" u="sng">
                <a:solidFill>
                  <a:schemeClr val="hlink"/>
                </a:solidFill>
                <a:hlinkClick r:id="rId6"/>
              </a:rPr>
              <a:t>brenda.vanwyk@up.ac.za</a:t>
            </a:r>
            <a:endParaRPr/>
          </a:p>
          <a:p>
            <a:pPr marL="0" lvl="0" indent="0" algn="l" rtl="0">
              <a:spcBef>
                <a:spcPts val="0"/>
              </a:spcBef>
              <a:spcAft>
                <a:spcPts val="0"/>
              </a:spcAft>
              <a:buNone/>
            </a:pPr>
            <a:endParaRPr/>
          </a:p>
        </p:txBody>
      </p:sp>
      <p:sp>
        <p:nvSpPr>
          <p:cNvPr id="57" name="Google Shape;57;p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a:t>
            </a:fld>
            <a:endParaRPr/>
          </a:p>
        </p:txBody>
      </p:sp>
      <p:pic>
        <p:nvPicPr>
          <p:cNvPr id="58" name="Google Shape;58;p13"/>
          <p:cNvPicPr preferRelativeResize="0"/>
          <p:nvPr/>
        </p:nvPicPr>
        <p:blipFill>
          <a:blip r:embed="rId7">
            <a:alphaModFix/>
          </a:blip>
          <a:stretch>
            <a:fillRect/>
          </a:stretch>
        </p:blipFill>
        <p:spPr>
          <a:xfrm>
            <a:off x="180975" y="119080"/>
            <a:ext cx="2215825" cy="9477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b="1"/>
              <a:t>Embargo periods</a:t>
            </a:r>
            <a:endParaRPr b="1"/>
          </a:p>
        </p:txBody>
      </p:sp>
      <p:sp>
        <p:nvSpPr>
          <p:cNvPr id="164" name="Google Shape;164;p2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a:p>
        </p:txBody>
      </p:sp>
      <p:sp>
        <p:nvSpPr>
          <p:cNvPr id="165" name="Google Shape;16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10</a:t>
            </a:fld>
            <a:endParaRPr/>
          </a:p>
        </p:txBody>
      </p:sp>
      <p:pic>
        <p:nvPicPr>
          <p:cNvPr id="166" name="Google Shape;166;p22"/>
          <p:cNvPicPr preferRelativeResize="0"/>
          <p:nvPr/>
        </p:nvPicPr>
        <p:blipFill>
          <a:blip r:embed="rId3">
            <a:alphaModFix/>
          </a:blip>
          <a:stretch>
            <a:fillRect/>
          </a:stretch>
        </p:blipFill>
        <p:spPr>
          <a:xfrm>
            <a:off x="276225" y="1173600"/>
            <a:ext cx="8591550" cy="33337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Embargo periods per regions</a:t>
            </a:r>
            <a:endParaRPr/>
          </a:p>
        </p:txBody>
      </p:sp>
      <p:sp>
        <p:nvSpPr>
          <p:cNvPr id="172" name="Google Shape;172;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11</a:t>
            </a:fld>
            <a:endParaRPr/>
          </a:p>
        </p:txBody>
      </p:sp>
      <p:pic>
        <p:nvPicPr>
          <p:cNvPr id="173" name="Google Shape;173;p23"/>
          <p:cNvPicPr preferRelativeResize="0"/>
          <p:nvPr/>
        </p:nvPicPr>
        <p:blipFill>
          <a:blip r:embed="rId3">
            <a:alphaModFix/>
          </a:blip>
          <a:stretch>
            <a:fillRect/>
          </a:stretch>
        </p:blipFill>
        <p:spPr>
          <a:xfrm>
            <a:off x="0" y="1441633"/>
            <a:ext cx="9144000" cy="312723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4"/>
          <p:cNvSpPr txBox="1">
            <a:spLocks noGrp="1"/>
          </p:cNvSpPr>
          <p:nvPr>
            <p:ph type="title"/>
          </p:nvPr>
        </p:nvSpPr>
        <p:spPr>
          <a:xfrm>
            <a:off x="311700" y="163000"/>
            <a:ext cx="8520600" cy="10455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b="1">
                <a:latin typeface="Verdana"/>
                <a:ea typeface="Verdana"/>
                <a:cs typeface="Verdana"/>
                <a:sym typeface="Verdana"/>
              </a:rPr>
              <a:t>Reasons </a:t>
            </a:r>
            <a:r>
              <a:rPr lang="en" sz="2000" b="1">
                <a:latin typeface="Verdana"/>
                <a:ea typeface="Verdana"/>
                <a:cs typeface="Verdana"/>
                <a:sym typeface="Verdana"/>
              </a:rPr>
              <a:t>(main themes)</a:t>
            </a:r>
            <a:endParaRPr sz="2000"/>
          </a:p>
        </p:txBody>
      </p:sp>
      <p:pic>
        <p:nvPicPr>
          <p:cNvPr id="179" name="Google Shape;179;p24"/>
          <p:cNvPicPr preferRelativeResize="0"/>
          <p:nvPr/>
        </p:nvPicPr>
        <p:blipFill rotWithShape="1">
          <a:blip r:embed="rId3">
            <a:alphaModFix/>
          </a:blip>
          <a:srcRect l="13479" t="16520" r="15578"/>
          <a:stretch/>
        </p:blipFill>
        <p:spPr>
          <a:xfrm>
            <a:off x="1571250" y="1208500"/>
            <a:ext cx="6137277" cy="3783825"/>
          </a:xfrm>
          <a:prstGeom prst="rect">
            <a:avLst/>
          </a:prstGeom>
          <a:noFill/>
          <a:ln>
            <a:noFill/>
          </a:ln>
        </p:spPr>
      </p:pic>
      <p:sp>
        <p:nvSpPr>
          <p:cNvPr id="180" name="Google Shape;180;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5"/>
          <p:cNvSpPr txBox="1">
            <a:spLocks noGrp="1"/>
          </p:cNvSpPr>
          <p:nvPr>
            <p:ph type="title"/>
          </p:nvPr>
        </p:nvSpPr>
        <p:spPr>
          <a:xfrm>
            <a:off x="311700" y="163000"/>
            <a:ext cx="8520600" cy="10455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b="1">
                <a:latin typeface="Verdana"/>
                <a:ea typeface="Verdana"/>
                <a:cs typeface="Verdana"/>
                <a:sym typeface="Verdana"/>
              </a:rPr>
              <a:t>Reasons: </a:t>
            </a:r>
            <a:r>
              <a:rPr lang="en" sz="2000" b="1">
                <a:latin typeface="Verdana"/>
                <a:ea typeface="Verdana"/>
                <a:cs typeface="Verdana"/>
                <a:sym typeface="Verdana"/>
              </a:rPr>
              <a:t>Commercialization</a:t>
            </a:r>
            <a:endParaRPr sz="2000"/>
          </a:p>
        </p:txBody>
      </p:sp>
      <p:pic>
        <p:nvPicPr>
          <p:cNvPr id="186" name="Google Shape;186;p25"/>
          <p:cNvPicPr preferRelativeResize="0"/>
          <p:nvPr/>
        </p:nvPicPr>
        <p:blipFill rotWithShape="1">
          <a:blip r:embed="rId3">
            <a:alphaModFix/>
          </a:blip>
          <a:srcRect t="40940"/>
          <a:stretch/>
        </p:blipFill>
        <p:spPr>
          <a:xfrm>
            <a:off x="217563" y="1208501"/>
            <a:ext cx="8215076" cy="2144049"/>
          </a:xfrm>
          <a:prstGeom prst="rect">
            <a:avLst/>
          </a:prstGeom>
          <a:noFill/>
          <a:ln>
            <a:noFill/>
          </a:ln>
        </p:spPr>
      </p:pic>
      <p:sp>
        <p:nvSpPr>
          <p:cNvPr id="187" name="Google Shape;187;p25"/>
          <p:cNvSpPr txBox="1"/>
          <p:nvPr/>
        </p:nvSpPr>
        <p:spPr>
          <a:xfrm>
            <a:off x="311713" y="3352550"/>
            <a:ext cx="8026800" cy="2161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"A restricted access decision is only to be granted where it can be established that important legal or economic interests of the student are at risk through public access to the scientific work."</a:t>
            </a:r>
            <a:endParaRPr/>
          </a:p>
          <a:p>
            <a:pPr marL="0" lvl="0" indent="0" algn="just" rtl="0">
              <a:lnSpc>
                <a:spcPct val="115000"/>
              </a:lnSpc>
              <a:spcBef>
                <a:spcPts val="1200"/>
              </a:spcBef>
              <a:spcAft>
                <a:spcPts val="0"/>
              </a:spcAft>
              <a:buClr>
                <a:schemeClr val="dk1"/>
              </a:buClr>
              <a:buSzPts val="1100"/>
              <a:buFont typeface="Arial"/>
              <a:buNone/>
            </a:pPr>
            <a:r>
              <a:rPr lang="en">
                <a:solidFill>
                  <a:schemeClr val="dk1"/>
                </a:solidFill>
              </a:rPr>
              <a:t>"</a:t>
            </a:r>
            <a:r>
              <a:rPr lang="en" i="1">
                <a:solidFill>
                  <a:schemeClr val="dk1"/>
                </a:solidFill>
              </a:rPr>
              <a:t>thesis contains third party proprietary/confidential intellectual property (including without limitation to patent(s) and/or software) and has not obtained the relevant consent</a:t>
            </a:r>
            <a:r>
              <a:rPr lang="en">
                <a:solidFill>
                  <a:schemeClr val="dk1"/>
                </a:solidFill>
              </a:rPr>
              <a:t>." In another case, Georgia Southern University allows a student to embargo his/her work that "</a:t>
            </a:r>
            <a:r>
              <a:rPr lang="en" i="1">
                <a:solidFill>
                  <a:schemeClr val="dk1"/>
                </a:solidFill>
              </a:rPr>
              <a:t>includes prospective trade secrets</a:t>
            </a:r>
            <a:r>
              <a:rPr lang="en">
                <a:solidFill>
                  <a:schemeClr val="dk1"/>
                </a:solidFill>
              </a:rPr>
              <a:t>."</a:t>
            </a:r>
            <a:endParaRPr>
              <a:solidFill>
                <a:schemeClr val="dk1"/>
              </a:solidFill>
            </a:endParaRPr>
          </a:p>
          <a:p>
            <a:pPr marL="0" lvl="0" indent="0" algn="l" rtl="0">
              <a:spcBef>
                <a:spcPts val="1200"/>
              </a:spcBef>
              <a:spcAft>
                <a:spcPts val="0"/>
              </a:spcAft>
              <a:buNone/>
            </a:pPr>
            <a:endParaRPr sz="1600">
              <a:latin typeface="Gill Sans"/>
              <a:ea typeface="Gill Sans"/>
              <a:cs typeface="Gill Sans"/>
              <a:sym typeface="Gill Sans"/>
            </a:endParaRPr>
          </a:p>
        </p:txBody>
      </p:sp>
      <p:sp>
        <p:nvSpPr>
          <p:cNvPr id="188" name="Google Shape;188;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6"/>
          <p:cNvSpPr txBox="1">
            <a:spLocks noGrp="1"/>
          </p:cNvSpPr>
          <p:nvPr>
            <p:ph type="title"/>
          </p:nvPr>
        </p:nvSpPr>
        <p:spPr>
          <a:xfrm>
            <a:off x="311700" y="163000"/>
            <a:ext cx="8520600" cy="7569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b="1">
                <a:latin typeface="Verdana"/>
                <a:ea typeface="Verdana"/>
                <a:cs typeface="Verdana"/>
                <a:sym typeface="Verdana"/>
              </a:rPr>
              <a:t>Reasons: </a:t>
            </a:r>
            <a:r>
              <a:rPr lang="en" sz="2000" b="1">
                <a:latin typeface="Verdana"/>
                <a:ea typeface="Verdana"/>
                <a:cs typeface="Verdana"/>
                <a:sym typeface="Verdana"/>
              </a:rPr>
              <a:t>Publication</a:t>
            </a:r>
            <a:endParaRPr sz="2000"/>
          </a:p>
        </p:txBody>
      </p:sp>
      <p:pic>
        <p:nvPicPr>
          <p:cNvPr id="194" name="Google Shape;194;p26"/>
          <p:cNvPicPr preferRelativeResize="0"/>
          <p:nvPr/>
        </p:nvPicPr>
        <p:blipFill rotWithShape="1">
          <a:blip r:embed="rId3">
            <a:alphaModFix/>
          </a:blip>
          <a:srcRect t="19878"/>
          <a:stretch/>
        </p:blipFill>
        <p:spPr>
          <a:xfrm>
            <a:off x="152400" y="919999"/>
            <a:ext cx="8839199" cy="2417100"/>
          </a:xfrm>
          <a:prstGeom prst="rect">
            <a:avLst/>
          </a:prstGeom>
          <a:noFill/>
          <a:ln>
            <a:noFill/>
          </a:ln>
        </p:spPr>
      </p:pic>
      <p:sp>
        <p:nvSpPr>
          <p:cNvPr id="195" name="Google Shape;195;p26"/>
          <p:cNvSpPr txBox="1"/>
          <p:nvPr/>
        </p:nvSpPr>
        <p:spPr>
          <a:xfrm>
            <a:off x="311700" y="3490400"/>
            <a:ext cx="8090400" cy="1262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"provides[s] sufficient time [for students] to publish their dissertation in book form." </a:t>
            </a:r>
            <a:endParaRPr/>
          </a:p>
          <a:p>
            <a:pPr marL="0" lvl="0" indent="0" algn="l" rtl="0">
              <a:spcBef>
                <a:spcPts val="0"/>
              </a:spcBef>
              <a:spcAft>
                <a:spcPts val="0"/>
              </a:spcAft>
              <a:buNone/>
            </a:pPr>
            <a:r>
              <a:rPr lang="en"/>
              <a:t>"part of a future publication –to support such a case, please provide details of your publishing plans: whether the paper is currently in draft form, under review, or has been accepted; the typical lag time from acceptance to publication in your chosen journal, and information about the journal’s position on pre-publication within a thesis (usually included within a publisher’s ‘information for authors’)."</a:t>
            </a:r>
            <a:endParaRPr/>
          </a:p>
        </p:txBody>
      </p:sp>
      <p:sp>
        <p:nvSpPr>
          <p:cNvPr id="196" name="Google Shape;196;p2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27"/>
          <p:cNvSpPr txBox="1">
            <a:spLocks noGrp="1"/>
          </p:cNvSpPr>
          <p:nvPr>
            <p:ph type="title"/>
          </p:nvPr>
        </p:nvSpPr>
        <p:spPr>
          <a:xfrm>
            <a:off x="311700" y="163000"/>
            <a:ext cx="8520600" cy="10455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b="1">
                <a:latin typeface="Verdana"/>
                <a:ea typeface="Verdana"/>
                <a:cs typeface="Verdana"/>
                <a:sym typeface="Verdana"/>
              </a:rPr>
              <a:t>Reasons: </a:t>
            </a:r>
            <a:r>
              <a:rPr lang="en" sz="2000" b="1">
                <a:latin typeface="Verdana"/>
                <a:ea typeface="Verdana"/>
                <a:cs typeface="Verdana"/>
                <a:sym typeface="Verdana"/>
              </a:rPr>
              <a:t>Ethical issues</a:t>
            </a:r>
            <a:endParaRPr sz="2000"/>
          </a:p>
        </p:txBody>
      </p:sp>
      <p:pic>
        <p:nvPicPr>
          <p:cNvPr id="202" name="Google Shape;202;p27"/>
          <p:cNvPicPr preferRelativeResize="0"/>
          <p:nvPr/>
        </p:nvPicPr>
        <p:blipFill rotWithShape="1">
          <a:blip r:embed="rId3">
            <a:alphaModFix/>
          </a:blip>
          <a:srcRect t="31318"/>
          <a:stretch/>
        </p:blipFill>
        <p:spPr>
          <a:xfrm>
            <a:off x="274513" y="911676"/>
            <a:ext cx="8594975" cy="2493200"/>
          </a:xfrm>
          <a:prstGeom prst="rect">
            <a:avLst/>
          </a:prstGeom>
          <a:noFill/>
          <a:ln>
            <a:noFill/>
          </a:ln>
        </p:spPr>
      </p:pic>
      <p:sp>
        <p:nvSpPr>
          <p:cNvPr id="203" name="Google Shape;203;p27"/>
          <p:cNvSpPr txBox="1"/>
          <p:nvPr/>
        </p:nvSpPr>
        <p:spPr>
          <a:xfrm>
            <a:off x="311700" y="3558375"/>
            <a:ext cx="85950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t>"occasionally, there are circumstances in which you prefer that your dissertation not be published immediately. Such circumstances may include … similar disclosures detrimental to the rights of the author, or disclosures of facts about persons, institutions, or locations before professional ethics would permit."</a:t>
            </a:r>
            <a:endParaRPr/>
          </a:p>
        </p:txBody>
      </p:sp>
      <p:sp>
        <p:nvSpPr>
          <p:cNvPr id="204" name="Google Shape;204;p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28"/>
          <p:cNvSpPr txBox="1">
            <a:spLocks noGrp="1"/>
          </p:cNvSpPr>
          <p:nvPr>
            <p:ph type="title"/>
          </p:nvPr>
        </p:nvSpPr>
        <p:spPr>
          <a:xfrm>
            <a:off x="311700" y="163000"/>
            <a:ext cx="8520600" cy="10455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b="1">
                <a:latin typeface="Verdana"/>
                <a:ea typeface="Verdana"/>
                <a:cs typeface="Verdana"/>
                <a:sym typeface="Verdana"/>
              </a:rPr>
              <a:t>Reasons: </a:t>
            </a:r>
            <a:r>
              <a:rPr lang="en" sz="2000" b="1">
                <a:latin typeface="Verdana"/>
                <a:ea typeface="Verdana"/>
                <a:cs typeface="Verdana"/>
                <a:sym typeface="Verdana"/>
              </a:rPr>
              <a:t>Funding contracts/agreements</a:t>
            </a:r>
            <a:endParaRPr sz="2000"/>
          </a:p>
        </p:txBody>
      </p:sp>
      <p:pic>
        <p:nvPicPr>
          <p:cNvPr id="210" name="Google Shape;210;p28"/>
          <p:cNvPicPr preferRelativeResize="0"/>
          <p:nvPr/>
        </p:nvPicPr>
        <p:blipFill rotWithShape="1">
          <a:blip r:embed="rId3">
            <a:alphaModFix/>
          </a:blip>
          <a:srcRect t="35778"/>
          <a:stretch/>
        </p:blipFill>
        <p:spPr>
          <a:xfrm>
            <a:off x="152400" y="1208501"/>
            <a:ext cx="8839199" cy="2306225"/>
          </a:xfrm>
          <a:prstGeom prst="rect">
            <a:avLst/>
          </a:prstGeom>
          <a:noFill/>
          <a:ln>
            <a:noFill/>
          </a:ln>
        </p:spPr>
      </p:pic>
      <p:sp>
        <p:nvSpPr>
          <p:cNvPr id="211" name="Google Shape;211;p28"/>
          <p:cNvSpPr txBox="1"/>
          <p:nvPr/>
        </p:nvSpPr>
        <p:spPr>
          <a:xfrm>
            <a:off x="311700" y="3514725"/>
            <a:ext cx="8520600" cy="226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600"/>
              <a:t>"such postponement may be permitted when the research training has been partially or completely funded by an external party."</a:t>
            </a:r>
            <a:endParaRPr sz="1600"/>
          </a:p>
          <a:p>
            <a:pPr marL="0" lvl="0" indent="0" algn="just" rtl="0">
              <a:lnSpc>
                <a:spcPct val="115000"/>
              </a:lnSpc>
              <a:spcBef>
                <a:spcPts val="1200"/>
              </a:spcBef>
              <a:spcAft>
                <a:spcPts val="0"/>
              </a:spcAft>
              <a:buClr>
                <a:schemeClr val="dk1"/>
              </a:buClr>
              <a:buSzPts val="1100"/>
              <a:buFont typeface="Arial"/>
              <a:buNone/>
            </a:pPr>
            <a:r>
              <a:rPr lang="en" sz="1600">
                <a:solidFill>
                  <a:schemeClr val="dk1"/>
                </a:solidFill>
              </a:rPr>
              <a:t>TDs can be embargoed when "</a:t>
            </a:r>
            <a:r>
              <a:rPr lang="en" sz="1600" i="1">
                <a:solidFill>
                  <a:schemeClr val="dk1"/>
                </a:solidFill>
              </a:rPr>
              <a:t>the candidate provides evidence that they have permanently re-assigned copyright of their submission to a third party and this assignment explicitly disallows the publication of the submission in the research repository</a:t>
            </a:r>
            <a:r>
              <a:rPr lang="en" sz="1600">
                <a:solidFill>
                  <a:schemeClr val="dk1"/>
                </a:solidFill>
              </a:rPr>
              <a:t>."</a:t>
            </a:r>
            <a:endParaRPr sz="1600">
              <a:solidFill>
                <a:schemeClr val="dk1"/>
              </a:solidFill>
            </a:endParaRPr>
          </a:p>
          <a:p>
            <a:pPr marL="0" lvl="0" indent="0" algn="l" rtl="0">
              <a:spcBef>
                <a:spcPts val="1200"/>
              </a:spcBef>
              <a:spcAft>
                <a:spcPts val="0"/>
              </a:spcAft>
              <a:buNone/>
            </a:pPr>
            <a:endParaRPr/>
          </a:p>
          <a:p>
            <a:pPr marL="0" lvl="0" indent="0" algn="l" rtl="0">
              <a:spcBef>
                <a:spcPts val="0"/>
              </a:spcBef>
              <a:spcAft>
                <a:spcPts val="0"/>
              </a:spcAft>
              <a:buNone/>
            </a:pPr>
            <a:endParaRPr/>
          </a:p>
        </p:txBody>
      </p:sp>
      <p:sp>
        <p:nvSpPr>
          <p:cNvPr id="212" name="Google Shape;212;p2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29"/>
          <p:cNvSpPr txBox="1">
            <a:spLocks noGrp="1"/>
          </p:cNvSpPr>
          <p:nvPr>
            <p:ph type="title"/>
          </p:nvPr>
        </p:nvSpPr>
        <p:spPr>
          <a:xfrm>
            <a:off x="311700" y="163000"/>
            <a:ext cx="8520600" cy="10455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b="1">
                <a:latin typeface="Verdana"/>
                <a:ea typeface="Verdana"/>
                <a:cs typeface="Verdana"/>
                <a:sym typeface="Verdana"/>
              </a:rPr>
              <a:t>Reasons: </a:t>
            </a:r>
            <a:r>
              <a:rPr lang="en" sz="2000" b="1">
                <a:latin typeface="Verdana"/>
                <a:ea typeface="Verdana"/>
                <a:cs typeface="Verdana"/>
                <a:sym typeface="Verdana"/>
              </a:rPr>
              <a:t>Security</a:t>
            </a:r>
            <a:endParaRPr sz="2000"/>
          </a:p>
        </p:txBody>
      </p:sp>
      <p:pic>
        <p:nvPicPr>
          <p:cNvPr id="218" name="Google Shape;218;p29"/>
          <p:cNvPicPr preferRelativeResize="0"/>
          <p:nvPr/>
        </p:nvPicPr>
        <p:blipFill rotWithShape="1">
          <a:blip r:embed="rId3">
            <a:alphaModFix/>
          </a:blip>
          <a:srcRect t="39401"/>
          <a:stretch/>
        </p:blipFill>
        <p:spPr>
          <a:xfrm>
            <a:off x="152400" y="1208502"/>
            <a:ext cx="8839199" cy="1862151"/>
          </a:xfrm>
          <a:prstGeom prst="rect">
            <a:avLst/>
          </a:prstGeom>
          <a:noFill/>
          <a:ln>
            <a:noFill/>
          </a:ln>
        </p:spPr>
      </p:pic>
      <p:sp>
        <p:nvSpPr>
          <p:cNvPr id="219" name="Google Shape;219;p29"/>
          <p:cNvSpPr txBox="1"/>
          <p:nvPr/>
        </p:nvSpPr>
        <p:spPr>
          <a:xfrm>
            <a:off x="152400" y="3178725"/>
            <a:ext cx="8520600" cy="2154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600"/>
              <a:t>“a doctoral thesis and its abstracts containing qualified data pertaining to national security shall be disclosed publicly ensuing the lapse of the period relating to the qualification due to national security."</a:t>
            </a:r>
            <a:endParaRPr sz="1600"/>
          </a:p>
          <a:p>
            <a:pPr marL="0" lvl="0" indent="0" algn="l" rtl="0">
              <a:spcBef>
                <a:spcPts val="0"/>
              </a:spcBef>
              <a:spcAft>
                <a:spcPts val="0"/>
              </a:spcAft>
              <a:buNone/>
            </a:pPr>
            <a:r>
              <a:rPr lang="en" sz="1600"/>
              <a:t>"public or national security reasons".</a:t>
            </a:r>
            <a:endParaRPr sz="1600"/>
          </a:p>
          <a:p>
            <a:pPr marL="0" lvl="0" indent="0" algn="l" rtl="0">
              <a:spcBef>
                <a:spcPts val="0"/>
              </a:spcBef>
              <a:spcAft>
                <a:spcPts val="0"/>
              </a:spcAft>
              <a:buNone/>
            </a:pPr>
            <a:r>
              <a:rPr lang="en" sz="1600">
                <a:solidFill>
                  <a:schemeClr val="dk1"/>
                </a:solidFill>
              </a:rPr>
              <a:t>“a restricted access decision is only to be granted where it can be established that important legal … interests of the student are at risk...”</a:t>
            </a:r>
            <a:endParaRPr sz="1600">
              <a:solidFill>
                <a:schemeClr val="dk1"/>
              </a:solidFill>
            </a:endParaRPr>
          </a:p>
          <a:p>
            <a:pPr marL="0" lvl="0" indent="0" algn="l" rtl="0">
              <a:spcBef>
                <a:spcPts val="0"/>
              </a:spcBef>
              <a:spcAft>
                <a:spcPts val="0"/>
              </a:spcAft>
              <a:buNone/>
            </a:pPr>
            <a:endParaRPr sz="1600"/>
          </a:p>
          <a:p>
            <a:pPr marL="0" lvl="0" indent="0" algn="l" rtl="0">
              <a:spcBef>
                <a:spcPts val="0"/>
              </a:spcBef>
              <a:spcAft>
                <a:spcPts val="0"/>
              </a:spcAft>
              <a:buNone/>
            </a:pPr>
            <a:endParaRPr sz="1600"/>
          </a:p>
        </p:txBody>
      </p:sp>
      <p:sp>
        <p:nvSpPr>
          <p:cNvPr id="220" name="Google Shape;220;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0"/>
          <p:cNvSpPr txBox="1">
            <a:spLocks noGrp="1"/>
          </p:cNvSpPr>
          <p:nvPr>
            <p:ph type="title"/>
          </p:nvPr>
        </p:nvSpPr>
        <p:spPr>
          <a:xfrm>
            <a:off x="311700" y="280300"/>
            <a:ext cx="8520600" cy="737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b="1">
                <a:latin typeface="Verdana"/>
                <a:ea typeface="Verdana"/>
                <a:cs typeface="Verdana"/>
                <a:sym typeface="Verdana"/>
              </a:rPr>
              <a:t>Legal reasons for embargoes</a:t>
            </a:r>
            <a:endParaRPr b="1">
              <a:latin typeface="Verdana"/>
              <a:ea typeface="Verdana"/>
              <a:cs typeface="Verdana"/>
              <a:sym typeface="Verdana"/>
            </a:endParaRPr>
          </a:p>
        </p:txBody>
      </p:sp>
      <p:sp>
        <p:nvSpPr>
          <p:cNvPr id="226" name="Google Shape;226;p30"/>
          <p:cNvSpPr txBox="1">
            <a:spLocks noGrp="1"/>
          </p:cNvSpPr>
          <p:nvPr>
            <p:ph type="body" idx="1"/>
          </p:nvPr>
        </p:nvSpPr>
        <p:spPr>
          <a:xfrm>
            <a:off x="311700" y="1017700"/>
            <a:ext cx="8520600" cy="3692400"/>
          </a:xfrm>
          <a:prstGeom prst="rect">
            <a:avLst/>
          </a:prstGeom>
        </p:spPr>
        <p:txBody>
          <a:bodyPr spcFirstLastPara="1" wrap="square" lIns="91425" tIns="91425" rIns="91425" bIns="91425" anchor="t" anchorCtr="0">
            <a:noAutofit/>
          </a:bodyPr>
          <a:lstStyle/>
          <a:p>
            <a:pPr marL="0" lvl="0" indent="0" algn="l" rtl="0">
              <a:lnSpc>
                <a:spcPct val="95000"/>
              </a:lnSpc>
              <a:spcBef>
                <a:spcPts val="0"/>
              </a:spcBef>
              <a:spcAft>
                <a:spcPts val="0"/>
              </a:spcAft>
              <a:buSzPts val="852"/>
              <a:buNone/>
            </a:pPr>
            <a:r>
              <a:rPr lang="en" sz="2100">
                <a:solidFill>
                  <a:srgbClr val="000000"/>
                </a:solidFill>
                <a:latin typeface="Gill Sans"/>
                <a:ea typeface="Gill Sans"/>
                <a:cs typeface="Gill Sans"/>
                <a:sym typeface="Gill Sans"/>
              </a:rPr>
              <a:t>VanWyk &amp; Du Toit (2016):</a:t>
            </a:r>
            <a:endParaRPr sz="2100">
              <a:solidFill>
                <a:srgbClr val="000000"/>
              </a:solidFill>
              <a:latin typeface="Gill Sans"/>
              <a:ea typeface="Gill Sans"/>
              <a:cs typeface="Gill Sans"/>
              <a:sym typeface="Gill Sans"/>
            </a:endParaRPr>
          </a:p>
          <a:p>
            <a:pPr marL="457200" lvl="0" indent="-444500" algn="l" rtl="0">
              <a:lnSpc>
                <a:spcPct val="95000"/>
              </a:lnSpc>
              <a:spcBef>
                <a:spcPts val="0"/>
              </a:spcBef>
              <a:spcAft>
                <a:spcPts val="0"/>
              </a:spcAft>
              <a:buClr>
                <a:srgbClr val="000000"/>
              </a:buClr>
              <a:buSzPts val="3400"/>
              <a:buFont typeface="Gill Sans"/>
              <a:buChar char="●"/>
            </a:pPr>
            <a:r>
              <a:rPr lang="en" sz="3400">
                <a:solidFill>
                  <a:srgbClr val="000000"/>
                </a:solidFill>
                <a:latin typeface="Gill Sans"/>
                <a:ea typeface="Gill Sans"/>
                <a:cs typeface="Gill Sans"/>
                <a:sym typeface="Gill Sans"/>
              </a:rPr>
              <a:t>Possible quality and plagiarism issues </a:t>
            </a:r>
            <a:endParaRPr sz="3400">
              <a:solidFill>
                <a:srgbClr val="000000"/>
              </a:solidFill>
              <a:latin typeface="Gill Sans"/>
              <a:ea typeface="Gill Sans"/>
              <a:cs typeface="Gill Sans"/>
              <a:sym typeface="Gill Sans"/>
            </a:endParaRPr>
          </a:p>
          <a:p>
            <a:pPr marL="457200" lvl="0" indent="-444500" algn="l" rtl="0">
              <a:lnSpc>
                <a:spcPct val="95000"/>
              </a:lnSpc>
              <a:spcBef>
                <a:spcPts val="0"/>
              </a:spcBef>
              <a:spcAft>
                <a:spcPts val="0"/>
              </a:spcAft>
              <a:buClr>
                <a:srgbClr val="000000"/>
              </a:buClr>
              <a:buSzPts val="3400"/>
              <a:buFont typeface="Gill Sans"/>
              <a:buChar char="●"/>
            </a:pPr>
            <a:r>
              <a:rPr lang="en" sz="3400">
                <a:solidFill>
                  <a:srgbClr val="000000"/>
                </a:solidFill>
                <a:latin typeface="Gill Sans"/>
                <a:ea typeface="Gill Sans"/>
                <a:cs typeface="Gill Sans"/>
                <a:sym typeface="Gill Sans"/>
              </a:rPr>
              <a:t>Patents that still need to be registered</a:t>
            </a:r>
            <a:endParaRPr sz="3400">
              <a:solidFill>
                <a:srgbClr val="000000"/>
              </a:solidFill>
              <a:latin typeface="Gill Sans"/>
              <a:ea typeface="Gill Sans"/>
              <a:cs typeface="Gill Sans"/>
              <a:sym typeface="Gill Sans"/>
            </a:endParaRPr>
          </a:p>
          <a:p>
            <a:pPr marL="457200" lvl="0" indent="-444500" algn="l" rtl="0">
              <a:lnSpc>
                <a:spcPct val="95000"/>
              </a:lnSpc>
              <a:spcBef>
                <a:spcPts val="0"/>
              </a:spcBef>
              <a:spcAft>
                <a:spcPts val="0"/>
              </a:spcAft>
              <a:buClr>
                <a:srgbClr val="000000"/>
              </a:buClr>
              <a:buSzPts val="3400"/>
              <a:buFont typeface="Gill Sans"/>
              <a:buChar char="●"/>
            </a:pPr>
            <a:r>
              <a:rPr lang="en" sz="3400">
                <a:solidFill>
                  <a:srgbClr val="000000"/>
                </a:solidFill>
                <a:latin typeface="Gill Sans"/>
                <a:ea typeface="Gill Sans"/>
                <a:cs typeface="Gill Sans"/>
                <a:sym typeface="Gill Sans"/>
              </a:rPr>
              <a:t>Publisher requirements </a:t>
            </a:r>
            <a:endParaRPr sz="3400">
              <a:solidFill>
                <a:srgbClr val="000000"/>
              </a:solidFill>
              <a:latin typeface="Gill Sans"/>
              <a:ea typeface="Gill Sans"/>
              <a:cs typeface="Gill Sans"/>
              <a:sym typeface="Gill Sans"/>
            </a:endParaRPr>
          </a:p>
          <a:p>
            <a:pPr marL="457200" lvl="0" indent="-444500" algn="l" rtl="0">
              <a:lnSpc>
                <a:spcPct val="95000"/>
              </a:lnSpc>
              <a:spcBef>
                <a:spcPts val="0"/>
              </a:spcBef>
              <a:spcAft>
                <a:spcPts val="0"/>
              </a:spcAft>
              <a:buClr>
                <a:srgbClr val="000000"/>
              </a:buClr>
              <a:buSzPts val="3400"/>
              <a:buFont typeface="Gill Sans"/>
              <a:buChar char="●"/>
            </a:pPr>
            <a:r>
              <a:rPr lang="en" sz="3400">
                <a:solidFill>
                  <a:srgbClr val="000000"/>
                </a:solidFill>
                <a:latin typeface="Gill Sans"/>
                <a:ea typeface="Gill Sans"/>
                <a:cs typeface="Gill Sans"/>
                <a:sym typeface="Gill Sans"/>
              </a:rPr>
              <a:t>Copyright disputes</a:t>
            </a:r>
            <a:endParaRPr sz="3400">
              <a:solidFill>
                <a:srgbClr val="000000"/>
              </a:solidFill>
              <a:latin typeface="Gill Sans"/>
              <a:ea typeface="Gill Sans"/>
              <a:cs typeface="Gill Sans"/>
              <a:sym typeface="Gill Sans"/>
            </a:endParaRPr>
          </a:p>
          <a:p>
            <a:pPr marL="0" lvl="0" indent="0" algn="l" rtl="0">
              <a:lnSpc>
                <a:spcPct val="100000"/>
              </a:lnSpc>
              <a:spcBef>
                <a:spcPts val="0"/>
              </a:spcBef>
              <a:spcAft>
                <a:spcPts val="0"/>
              </a:spcAft>
              <a:buNone/>
            </a:pPr>
            <a:endParaRPr sz="2100">
              <a:solidFill>
                <a:srgbClr val="000000"/>
              </a:solidFill>
              <a:latin typeface="Gill Sans"/>
              <a:ea typeface="Gill Sans"/>
              <a:cs typeface="Gill Sans"/>
              <a:sym typeface="Gill Sans"/>
            </a:endParaRPr>
          </a:p>
          <a:p>
            <a:pPr marL="0" lvl="0" indent="0" algn="l" rtl="0">
              <a:lnSpc>
                <a:spcPct val="100000"/>
              </a:lnSpc>
              <a:spcBef>
                <a:spcPts val="0"/>
              </a:spcBef>
              <a:spcAft>
                <a:spcPts val="0"/>
              </a:spcAft>
              <a:buNone/>
            </a:pPr>
            <a:endParaRPr sz="1695">
              <a:solidFill>
                <a:srgbClr val="000000"/>
              </a:solidFill>
              <a:latin typeface="Gill Sans"/>
              <a:ea typeface="Gill Sans"/>
              <a:cs typeface="Gill Sans"/>
              <a:sym typeface="Gill Sans"/>
            </a:endParaRPr>
          </a:p>
        </p:txBody>
      </p:sp>
      <p:sp>
        <p:nvSpPr>
          <p:cNvPr id="227" name="Google Shape;227;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b="1">
                <a:latin typeface="Verdana"/>
                <a:ea typeface="Verdana"/>
                <a:cs typeface="Verdana"/>
                <a:sym typeface="Verdana"/>
              </a:rPr>
              <a:t>Limitations</a:t>
            </a:r>
            <a:endParaRPr/>
          </a:p>
        </p:txBody>
      </p:sp>
      <p:sp>
        <p:nvSpPr>
          <p:cNvPr id="233" name="Google Shape;233;p31"/>
          <p:cNvSpPr txBox="1">
            <a:spLocks noGrp="1"/>
          </p:cNvSpPr>
          <p:nvPr>
            <p:ph type="body" idx="1"/>
          </p:nvPr>
        </p:nvSpPr>
        <p:spPr>
          <a:xfrm>
            <a:off x="311700" y="1152475"/>
            <a:ext cx="8520600" cy="3776100"/>
          </a:xfrm>
          <a:prstGeom prst="rect">
            <a:avLst/>
          </a:prstGeom>
        </p:spPr>
        <p:txBody>
          <a:bodyPr spcFirstLastPara="1" wrap="square" lIns="91425" tIns="91425" rIns="91425" bIns="91425" anchor="t" anchorCtr="0">
            <a:normAutofit/>
          </a:bodyPr>
          <a:lstStyle/>
          <a:p>
            <a:pPr marL="457200" lvl="0" indent="-387350" algn="l" rtl="0">
              <a:spcBef>
                <a:spcPts val="0"/>
              </a:spcBef>
              <a:spcAft>
                <a:spcPts val="0"/>
              </a:spcAft>
              <a:buClr>
                <a:schemeClr val="dk1"/>
              </a:buClr>
              <a:buSzPts val="2500"/>
              <a:buFont typeface="Gill Sans"/>
              <a:buChar char="●"/>
            </a:pPr>
            <a:r>
              <a:rPr lang="en" sz="2500">
                <a:solidFill>
                  <a:schemeClr val="dk1"/>
                </a:solidFill>
                <a:latin typeface="Gill Sans"/>
                <a:ea typeface="Gill Sans"/>
                <a:cs typeface="Gill Sans"/>
                <a:sym typeface="Gill Sans"/>
              </a:rPr>
              <a:t>In this research only those policies are reviewed that are available, findable, and accessible on HEIs' websites. </a:t>
            </a:r>
            <a:endParaRPr sz="2500">
              <a:solidFill>
                <a:schemeClr val="dk1"/>
              </a:solidFill>
              <a:latin typeface="Gill Sans"/>
              <a:ea typeface="Gill Sans"/>
              <a:cs typeface="Gill Sans"/>
              <a:sym typeface="Gill Sans"/>
            </a:endParaRPr>
          </a:p>
          <a:p>
            <a:pPr marL="457200" lvl="0" indent="-387350" algn="l" rtl="0">
              <a:spcBef>
                <a:spcPts val="0"/>
              </a:spcBef>
              <a:spcAft>
                <a:spcPts val="0"/>
              </a:spcAft>
              <a:buClr>
                <a:schemeClr val="dk1"/>
              </a:buClr>
              <a:buSzPts val="2500"/>
              <a:buFont typeface="Gill Sans"/>
              <a:buChar char="●"/>
            </a:pPr>
            <a:r>
              <a:rPr lang="en" sz="2500">
                <a:solidFill>
                  <a:schemeClr val="dk1"/>
                </a:solidFill>
                <a:latin typeface="Gill Sans"/>
                <a:ea typeface="Gill Sans"/>
                <a:cs typeface="Gill Sans"/>
                <a:sym typeface="Gill Sans"/>
              </a:rPr>
              <a:t>It is possible that an institution has its own policies relevant to TD embargoes, but it's not available on its website; these policies are not included in this study.</a:t>
            </a:r>
            <a:endParaRPr sz="2500">
              <a:solidFill>
                <a:schemeClr val="dk1"/>
              </a:solidFill>
              <a:latin typeface="Gill Sans"/>
              <a:ea typeface="Gill Sans"/>
              <a:cs typeface="Gill Sans"/>
              <a:sym typeface="Gill Sans"/>
            </a:endParaRPr>
          </a:p>
          <a:p>
            <a:pPr marL="457200" lvl="0" indent="-387350" algn="l" rtl="0">
              <a:spcBef>
                <a:spcPts val="0"/>
              </a:spcBef>
              <a:spcAft>
                <a:spcPts val="0"/>
              </a:spcAft>
              <a:buClr>
                <a:schemeClr val="dk1"/>
              </a:buClr>
              <a:buSzPts val="2500"/>
              <a:buFont typeface="Gill Sans"/>
              <a:buChar char="●"/>
            </a:pPr>
            <a:r>
              <a:rPr lang="en" sz="2500">
                <a:solidFill>
                  <a:schemeClr val="dk1"/>
                </a:solidFill>
                <a:latin typeface="Gill Sans"/>
                <a:ea typeface="Gill Sans"/>
                <a:cs typeface="Gill Sans"/>
                <a:sym typeface="Gill Sans"/>
              </a:rPr>
              <a:t>Several countries (e.g. India, Iran, and Pakistan) have a national policy on embargoing academic publications. This study neglected these policies.</a:t>
            </a:r>
            <a:endParaRPr sz="2500">
              <a:solidFill>
                <a:schemeClr val="dk1"/>
              </a:solidFill>
              <a:latin typeface="Gill Sans"/>
              <a:ea typeface="Gill Sans"/>
              <a:cs typeface="Gill Sans"/>
              <a:sym typeface="Gill Sans"/>
            </a:endParaRPr>
          </a:p>
        </p:txBody>
      </p:sp>
      <p:sp>
        <p:nvSpPr>
          <p:cNvPr id="234" name="Google Shape;234;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19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subTitle" idx="1"/>
          </p:nvPr>
        </p:nvSpPr>
        <p:spPr>
          <a:xfrm>
            <a:off x="311700" y="380288"/>
            <a:ext cx="8520600" cy="7926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2950" b="1">
                <a:solidFill>
                  <a:schemeClr val="dk1"/>
                </a:solidFill>
                <a:latin typeface="Verdana"/>
                <a:ea typeface="Verdana"/>
                <a:cs typeface="Verdana"/>
                <a:sym typeface="Verdana"/>
              </a:rPr>
              <a:t>Agenda</a:t>
            </a:r>
            <a:endParaRPr sz="2950" b="1">
              <a:latin typeface="Verdana"/>
              <a:ea typeface="Verdana"/>
              <a:cs typeface="Verdana"/>
              <a:sym typeface="Verdana"/>
            </a:endParaRPr>
          </a:p>
        </p:txBody>
      </p:sp>
      <p:sp>
        <p:nvSpPr>
          <p:cNvPr id="64" name="Google Shape;64;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a:t>
            </a:fld>
            <a:endParaRPr/>
          </a:p>
        </p:txBody>
      </p:sp>
      <p:grpSp>
        <p:nvGrpSpPr>
          <p:cNvPr id="65" name="Google Shape;65;p14"/>
          <p:cNvGrpSpPr/>
          <p:nvPr/>
        </p:nvGrpSpPr>
        <p:grpSpPr>
          <a:xfrm>
            <a:off x="397832" y="2483146"/>
            <a:ext cx="7565939" cy="643356"/>
            <a:chOff x="1593000" y="2322568"/>
            <a:chExt cx="2939827" cy="643356"/>
          </a:xfrm>
        </p:grpSpPr>
        <p:sp>
          <p:nvSpPr>
            <p:cNvPr id="66" name="Google Shape;66;p14"/>
            <p:cNvSpPr/>
            <p:nvPr/>
          </p:nvSpPr>
          <p:spPr>
            <a:xfrm flipH="1">
              <a:off x="2283025" y="2322575"/>
              <a:ext cx="1844400" cy="642600"/>
            </a:xfrm>
            <a:prstGeom prst="rect">
              <a:avLst/>
            </a:prstGeom>
            <a:solidFill>
              <a:srgbClr val="A7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900"/>
            </a:p>
          </p:txBody>
        </p:sp>
        <p:sp>
          <p:nvSpPr>
            <p:cNvPr id="67" name="Google Shape;67;p14"/>
            <p:cNvSpPr/>
            <p:nvPr/>
          </p:nvSpPr>
          <p:spPr>
            <a:xfrm rot="-5400000">
              <a:off x="3501574" y="1934671"/>
              <a:ext cx="643356" cy="1419149"/>
            </a:xfrm>
            <a:prstGeom prst="flowChartOffpageConnector">
              <a:avLst/>
            </a:prstGeom>
            <a:solidFill>
              <a:srgbClr val="A7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900"/>
            </a:p>
          </p:txBody>
        </p:sp>
        <p:sp>
          <p:nvSpPr>
            <p:cNvPr id="68" name="Google Shape;68;p14"/>
            <p:cNvSpPr/>
            <p:nvPr/>
          </p:nvSpPr>
          <p:spPr>
            <a:xfrm>
              <a:off x="2342625" y="2399951"/>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2500">
                  <a:solidFill>
                    <a:srgbClr val="FFFFFF"/>
                  </a:solidFill>
                  <a:latin typeface="Roboto Medium"/>
                  <a:ea typeface="Roboto Medium"/>
                  <a:cs typeface="Roboto Medium"/>
                  <a:sym typeface="Roboto Medium"/>
                </a:rPr>
                <a:t>Key Findings</a:t>
              </a:r>
              <a:endParaRPr sz="2500">
                <a:solidFill>
                  <a:srgbClr val="FFFFFF"/>
                </a:solidFill>
                <a:latin typeface="Roboto"/>
                <a:ea typeface="Roboto"/>
                <a:cs typeface="Roboto"/>
                <a:sym typeface="Roboto"/>
              </a:endParaRPr>
            </a:p>
          </p:txBody>
        </p:sp>
        <p:sp>
          <p:nvSpPr>
            <p:cNvPr id="69" name="Google Shape;69;p14"/>
            <p:cNvSpPr/>
            <p:nvPr/>
          </p:nvSpPr>
          <p:spPr>
            <a:xfrm>
              <a:off x="1593000" y="2322568"/>
              <a:ext cx="690000" cy="642300"/>
            </a:xfrm>
            <a:prstGeom prst="rect">
              <a:avLst/>
            </a:prstGeom>
            <a:solidFill>
              <a:srgbClr val="B02C20"/>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900"/>
            </a:p>
          </p:txBody>
        </p:sp>
        <p:sp>
          <p:nvSpPr>
            <p:cNvPr id="70" name="Google Shape;70;p14"/>
            <p:cNvSpPr/>
            <p:nvPr/>
          </p:nvSpPr>
          <p:spPr>
            <a:xfrm>
              <a:off x="1593000" y="2322575"/>
              <a:ext cx="690000" cy="642600"/>
            </a:xfrm>
            <a:prstGeom prst="rect">
              <a:avLst/>
            </a:prstGeom>
            <a:solidFill>
              <a:srgbClr val="BE2F2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4100">
                  <a:solidFill>
                    <a:srgbClr val="FFFFFF"/>
                  </a:solidFill>
                  <a:latin typeface="Roboto Thin"/>
                  <a:ea typeface="Roboto Thin"/>
                  <a:cs typeface="Roboto Thin"/>
                  <a:sym typeface="Roboto Thin"/>
                </a:rPr>
                <a:t>03</a:t>
              </a:r>
              <a:endParaRPr sz="4100">
                <a:solidFill>
                  <a:srgbClr val="FFFFFF"/>
                </a:solidFill>
                <a:latin typeface="Roboto Thin"/>
                <a:ea typeface="Roboto Thin"/>
                <a:cs typeface="Roboto Thin"/>
                <a:sym typeface="Roboto Thin"/>
              </a:endParaRPr>
            </a:p>
          </p:txBody>
        </p:sp>
      </p:grpSp>
      <p:grpSp>
        <p:nvGrpSpPr>
          <p:cNvPr id="71" name="Google Shape;71;p14"/>
          <p:cNvGrpSpPr/>
          <p:nvPr/>
        </p:nvGrpSpPr>
        <p:grpSpPr>
          <a:xfrm>
            <a:off x="397832" y="1828028"/>
            <a:ext cx="7565939" cy="643356"/>
            <a:chOff x="1593000" y="2322568"/>
            <a:chExt cx="2939827" cy="643356"/>
          </a:xfrm>
        </p:grpSpPr>
        <p:sp>
          <p:nvSpPr>
            <p:cNvPr id="72" name="Google Shape;72;p14"/>
            <p:cNvSpPr/>
            <p:nvPr/>
          </p:nvSpPr>
          <p:spPr>
            <a:xfrm flipH="1">
              <a:off x="2283025" y="2322575"/>
              <a:ext cx="1844400" cy="642600"/>
            </a:xfrm>
            <a:prstGeom prst="rect">
              <a:avLst/>
            </a:prstGeom>
            <a:solidFill>
              <a:srgbClr val="A7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900"/>
            </a:p>
          </p:txBody>
        </p:sp>
        <p:sp>
          <p:nvSpPr>
            <p:cNvPr id="73" name="Google Shape;73;p14"/>
            <p:cNvSpPr/>
            <p:nvPr/>
          </p:nvSpPr>
          <p:spPr>
            <a:xfrm rot="-5400000">
              <a:off x="3501574" y="1934671"/>
              <a:ext cx="643356" cy="1419149"/>
            </a:xfrm>
            <a:prstGeom prst="flowChartOffpageConnector">
              <a:avLst/>
            </a:prstGeom>
            <a:solidFill>
              <a:srgbClr val="A7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900"/>
            </a:p>
          </p:txBody>
        </p:sp>
        <p:sp>
          <p:nvSpPr>
            <p:cNvPr id="74" name="Google Shape;74;p14"/>
            <p:cNvSpPr/>
            <p:nvPr/>
          </p:nvSpPr>
          <p:spPr>
            <a:xfrm>
              <a:off x="2342625" y="2399951"/>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2500">
                  <a:solidFill>
                    <a:srgbClr val="FFFFFF"/>
                  </a:solidFill>
                  <a:latin typeface="Roboto Medium"/>
                  <a:ea typeface="Roboto Medium"/>
                  <a:cs typeface="Roboto Medium"/>
                  <a:sym typeface="Roboto Medium"/>
                </a:rPr>
                <a:t>Methodology</a:t>
              </a:r>
              <a:endParaRPr sz="2500">
                <a:solidFill>
                  <a:srgbClr val="FFFFFF"/>
                </a:solidFill>
                <a:latin typeface="Roboto"/>
                <a:ea typeface="Roboto"/>
                <a:cs typeface="Roboto"/>
                <a:sym typeface="Roboto"/>
              </a:endParaRPr>
            </a:p>
          </p:txBody>
        </p:sp>
        <p:sp>
          <p:nvSpPr>
            <p:cNvPr id="75" name="Google Shape;75;p14"/>
            <p:cNvSpPr/>
            <p:nvPr/>
          </p:nvSpPr>
          <p:spPr>
            <a:xfrm>
              <a:off x="1593000" y="2322568"/>
              <a:ext cx="690000" cy="642300"/>
            </a:xfrm>
            <a:prstGeom prst="rect">
              <a:avLst/>
            </a:prstGeom>
            <a:solidFill>
              <a:srgbClr val="B02C20"/>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900"/>
            </a:p>
          </p:txBody>
        </p:sp>
        <p:sp>
          <p:nvSpPr>
            <p:cNvPr id="76" name="Google Shape;76;p14"/>
            <p:cNvSpPr/>
            <p:nvPr/>
          </p:nvSpPr>
          <p:spPr>
            <a:xfrm>
              <a:off x="1593000" y="2322575"/>
              <a:ext cx="690000" cy="642600"/>
            </a:xfrm>
            <a:prstGeom prst="rect">
              <a:avLst/>
            </a:prstGeom>
            <a:solidFill>
              <a:srgbClr val="BE2F2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4100">
                  <a:solidFill>
                    <a:srgbClr val="FFFFFF"/>
                  </a:solidFill>
                  <a:latin typeface="Roboto Thin"/>
                  <a:ea typeface="Roboto Thin"/>
                  <a:cs typeface="Roboto Thin"/>
                  <a:sym typeface="Roboto Thin"/>
                </a:rPr>
                <a:t>02</a:t>
              </a:r>
              <a:endParaRPr sz="4100">
                <a:solidFill>
                  <a:srgbClr val="FFFFFF"/>
                </a:solidFill>
                <a:latin typeface="Roboto Thin"/>
                <a:ea typeface="Roboto Thin"/>
                <a:cs typeface="Roboto Thin"/>
                <a:sym typeface="Roboto Thin"/>
              </a:endParaRPr>
            </a:p>
          </p:txBody>
        </p:sp>
      </p:grpSp>
      <p:grpSp>
        <p:nvGrpSpPr>
          <p:cNvPr id="77" name="Google Shape;77;p14"/>
          <p:cNvGrpSpPr/>
          <p:nvPr/>
        </p:nvGrpSpPr>
        <p:grpSpPr>
          <a:xfrm>
            <a:off x="397832" y="1172901"/>
            <a:ext cx="7565939" cy="643356"/>
            <a:chOff x="1593000" y="2322568"/>
            <a:chExt cx="2939827" cy="643356"/>
          </a:xfrm>
        </p:grpSpPr>
        <p:sp>
          <p:nvSpPr>
            <p:cNvPr id="78" name="Google Shape;78;p14"/>
            <p:cNvSpPr/>
            <p:nvPr/>
          </p:nvSpPr>
          <p:spPr>
            <a:xfrm flipH="1">
              <a:off x="2283025" y="2322575"/>
              <a:ext cx="1844400" cy="642600"/>
            </a:xfrm>
            <a:prstGeom prst="rect">
              <a:avLst/>
            </a:prstGeom>
            <a:solidFill>
              <a:srgbClr val="A7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900"/>
            </a:p>
          </p:txBody>
        </p:sp>
        <p:sp>
          <p:nvSpPr>
            <p:cNvPr id="79" name="Google Shape;79;p14"/>
            <p:cNvSpPr/>
            <p:nvPr/>
          </p:nvSpPr>
          <p:spPr>
            <a:xfrm rot="-5400000">
              <a:off x="3501574" y="1934671"/>
              <a:ext cx="643356" cy="1419149"/>
            </a:xfrm>
            <a:prstGeom prst="flowChartOffpageConnector">
              <a:avLst/>
            </a:prstGeom>
            <a:solidFill>
              <a:srgbClr val="A7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900"/>
            </a:p>
          </p:txBody>
        </p:sp>
        <p:sp>
          <p:nvSpPr>
            <p:cNvPr id="80" name="Google Shape;80;p14"/>
            <p:cNvSpPr/>
            <p:nvPr/>
          </p:nvSpPr>
          <p:spPr>
            <a:xfrm>
              <a:off x="2342625" y="2399951"/>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2500">
                  <a:solidFill>
                    <a:srgbClr val="FFFFFF"/>
                  </a:solidFill>
                  <a:latin typeface="Roboto Medium"/>
                  <a:ea typeface="Roboto Medium"/>
                  <a:cs typeface="Roboto Medium"/>
                  <a:sym typeface="Roboto Medium"/>
                </a:rPr>
                <a:t>Background and Purpose</a:t>
              </a:r>
              <a:endParaRPr sz="2500">
                <a:solidFill>
                  <a:srgbClr val="FFFFFF"/>
                </a:solidFill>
                <a:latin typeface="Roboto"/>
                <a:ea typeface="Roboto"/>
                <a:cs typeface="Roboto"/>
                <a:sym typeface="Roboto"/>
              </a:endParaRPr>
            </a:p>
          </p:txBody>
        </p:sp>
        <p:sp>
          <p:nvSpPr>
            <p:cNvPr id="81" name="Google Shape;81;p14"/>
            <p:cNvSpPr/>
            <p:nvPr/>
          </p:nvSpPr>
          <p:spPr>
            <a:xfrm>
              <a:off x="1593000" y="2322568"/>
              <a:ext cx="690000" cy="642300"/>
            </a:xfrm>
            <a:prstGeom prst="rect">
              <a:avLst/>
            </a:prstGeom>
            <a:solidFill>
              <a:srgbClr val="B02C20"/>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900"/>
            </a:p>
          </p:txBody>
        </p:sp>
        <p:sp>
          <p:nvSpPr>
            <p:cNvPr id="82" name="Google Shape;82;p14"/>
            <p:cNvSpPr/>
            <p:nvPr/>
          </p:nvSpPr>
          <p:spPr>
            <a:xfrm>
              <a:off x="1593000" y="2322575"/>
              <a:ext cx="690000" cy="642600"/>
            </a:xfrm>
            <a:prstGeom prst="rect">
              <a:avLst/>
            </a:prstGeom>
            <a:solidFill>
              <a:srgbClr val="BE2F2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4100">
                  <a:solidFill>
                    <a:srgbClr val="FFFFFF"/>
                  </a:solidFill>
                  <a:latin typeface="Roboto Thin"/>
                  <a:ea typeface="Roboto Thin"/>
                  <a:cs typeface="Roboto Thin"/>
                  <a:sym typeface="Roboto Thin"/>
                </a:rPr>
                <a:t>01</a:t>
              </a:r>
              <a:endParaRPr sz="4100">
                <a:solidFill>
                  <a:srgbClr val="FFFFFF"/>
                </a:solidFill>
                <a:latin typeface="Roboto Thin"/>
                <a:ea typeface="Roboto Thin"/>
                <a:cs typeface="Roboto Thin"/>
                <a:sym typeface="Roboto Thin"/>
              </a:endParaRPr>
            </a:p>
          </p:txBody>
        </p:sp>
      </p:grpSp>
      <p:grpSp>
        <p:nvGrpSpPr>
          <p:cNvPr id="83" name="Google Shape;83;p14"/>
          <p:cNvGrpSpPr/>
          <p:nvPr/>
        </p:nvGrpSpPr>
        <p:grpSpPr>
          <a:xfrm>
            <a:off x="397800" y="3781770"/>
            <a:ext cx="7565939" cy="643356"/>
            <a:chOff x="1593000" y="2322568"/>
            <a:chExt cx="2939827" cy="643356"/>
          </a:xfrm>
        </p:grpSpPr>
        <p:sp>
          <p:nvSpPr>
            <p:cNvPr id="84" name="Google Shape;84;p14"/>
            <p:cNvSpPr/>
            <p:nvPr/>
          </p:nvSpPr>
          <p:spPr>
            <a:xfrm flipH="1">
              <a:off x="2283025" y="2322575"/>
              <a:ext cx="1844400" cy="642600"/>
            </a:xfrm>
            <a:prstGeom prst="rect">
              <a:avLst/>
            </a:prstGeom>
            <a:solidFill>
              <a:srgbClr val="A7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900"/>
            </a:p>
          </p:txBody>
        </p:sp>
        <p:sp>
          <p:nvSpPr>
            <p:cNvPr id="85" name="Google Shape;85;p14"/>
            <p:cNvSpPr/>
            <p:nvPr/>
          </p:nvSpPr>
          <p:spPr>
            <a:xfrm rot="-5400000">
              <a:off x="3501574" y="1934671"/>
              <a:ext cx="643356" cy="1419149"/>
            </a:xfrm>
            <a:prstGeom prst="flowChartOffpageConnector">
              <a:avLst/>
            </a:prstGeom>
            <a:solidFill>
              <a:srgbClr val="A7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900"/>
            </a:p>
          </p:txBody>
        </p:sp>
        <p:sp>
          <p:nvSpPr>
            <p:cNvPr id="86" name="Google Shape;86;p14"/>
            <p:cNvSpPr/>
            <p:nvPr/>
          </p:nvSpPr>
          <p:spPr>
            <a:xfrm>
              <a:off x="2342625" y="2399951"/>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2500">
                  <a:solidFill>
                    <a:srgbClr val="FFFFFF"/>
                  </a:solidFill>
                  <a:latin typeface="Roboto Medium"/>
                  <a:ea typeface="Roboto Medium"/>
                  <a:cs typeface="Roboto Medium"/>
                  <a:sym typeface="Roboto Medium"/>
                </a:rPr>
                <a:t>Recommendations</a:t>
              </a:r>
              <a:endParaRPr sz="2500">
                <a:solidFill>
                  <a:srgbClr val="FFFFFF"/>
                </a:solidFill>
                <a:latin typeface="Roboto"/>
                <a:ea typeface="Roboto"/>
                <a:cs typeface="Roboto"/>
                <a:sym typeface="Roboto"/>
              </a:endParaRPr>
            </a:p>
          </p:txBody>
        </p:sp>
        <p:sp>
          <p:nvSpPr>
            <p:cNvPr id="87" name="Google Shape;87;p14"/>
            <p:cNvSpPr/>
            <p:nvPr/>
          </p:nvSpPr>
          <p:spPr>
            <a:xfrm>
              <a:off x="1593000" y="2322568"/>
              <a:ext cx="690000" cy="642300"/>
            </a:xfrm>
            <a:prstGeom prst="rect">
              <a:avLst/>
            </a:prstGeom>
            <a:solidFill>
              <a:srgbClr val="B02C20"/>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900"/>
            </a:p>
          </p:txBody>
        </p:sp>
        <p:sp>
          <p:nvSpPr>
            <p:cNvPr id="88" name="Google Shape;88;p14"/>
            <p:cNvSpPr/>
            <p:nvPr/>
          </p:nvSpPr>
          <p:spPr>
            <a:xfrm>
              <a:off x="1593000" y="2322575"/>
              <a:ext cx="690000" cy="642600"/>
            </a:xfrm>
            <a:prstGeom prst="rect">
              <a:avLst/>
            </a:prstGeom>
            <a:solidFill>
              <a:srgbClr val="BE2F2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4100">
                  <a:solidFill>
                    <a:srgbClr val="FFFFFF"/>
                  </a:solidFill>
                  <a:latin typeface="Roboto Thin"/>
                  <a:ea typeface="Roboto Thin"/>
                  <a:cs typeface="Roboto Thin"/>
                  <a:sym typeface="Roboto Thin"/>
                </a:rPr>
                <a:t>05</a:t>
              </a:r>
              <a:endParaRPr sz="4100">
                <a:solidFill>
                  <a:srgbClr val="FFFFFF"/>
                </a:solidFill>
                <a:latin typeface="Roboto Thin"/>
                <a:ea typeface="Roboto Thin"/>
                <a:cs typeface="Roboto Thin"/>
                <a:sym typeface="Roboto Thin"/>
              </a:endParaRPr>
            </a:p>
          </p:txBody>
        </p:sp>
      </p:grpSp>
      <p:grpSp>
        <p:nvGrpSpPr>
          <p:cNvPr id="89" name="Google Shape;89;p14"/>
          <p:cNvGrpSpPr/>
          <p:nvPr/>
        </p:nvGrpSpPr>
        <p:grpSpPr>
          <a:xfrm>
            <a:off x="397800" y="3126653"/>
            <a:ext cx="7565939" cy="643356"/>
            <a:chOff x="1593000" y="2322568"/>
            <a:chExt cx="2939827" cy="643356"/>
          </a:xfrm>
        </p:grpSpPr>
        <p:sp>
          <p:nvSpPr>
            <p:cNvPr id="90" name="Google Shape;90;p14"/>
            <p:cNvSpPr/>
            <p:nvPr/>
          </p:nvSpPr>
          <p:spPr>
            <a:xfrm flipH="1">
              <a:off x="2283025" y="2322575"/>
              <a:ext cx="1844400" cy="642600"/>
            </a:xfrm>
            <a:prstGeom prst="rect">
              <a:avLst/>
            </a:prstGeom>
            <a:solidFill>
              <a:srgbClr val="A7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900"/>
            </a:p>
          </p:txBody>
        </p:sp>
        <p:sp>
          <p:nvSpPr>
            <p:cNvPr id="91" name="Google Shape;91;p14"/>
            <p:cNvSpPr/>
            <p:nvPr/>
          </p:nvSpPr>
          <p:spPr>
            <a:xfrm rot="-5400000">
              <a:off x="3501574" y="1934671"/>
              <a:ext cx="643356" cy="1419149"/>
            </a:xfrm>
            <a:prstGeom prst="flowChartOffpageConnector">
              <a:avLst/>
            </a:prstGeom>
            <a:solidFill>
              <a:srgbClr val="A72A1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900"/>
            </a:p>
          </p:txBody>
        </p:sp>
        <p:sp>
          <p:nvSpPr>
            <p:cNvPr id="92" name="Google Shape;92;p14"/>
            <p:cNvSpPr/>
            <p:nvPr/>
          </p:nvSpPr>
          <p:spPr>
            <a:xfrm>
              <a:off x="2342625" y="2399951"/>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2500">
                  <a:solidFill>
                    <a:srgbClr val="FFFFFF"/>
                  </a:solidFill>
                  <a:latin typeface="Roboto Medium"/>
                  <a:ea typeface="Roboto Medium"/>
                  <a:cs typeface="Roboto Medium"/>
                  <a:sym typeface="Roboto Medium"/>
                </a:rPr>
                <a:t>Good Practice</a:t>
              </a:r>
              <a:endParaRPr sz="2500">
                <a:solidFill>
                  <a:srgbClr val="FFFFFF"/>
                </a:solidFill>
                <a:latin typeface="Roboto"/>
                <a:ea typeface="Roboto"/>
                <a:cs typeface="Roboto"/>
                <a:sym typeface="Roboto"/>
              </a:endParaRPr>
            </a:p>
          </p:txBody>
        </p:sp>
        <p:sp>
          <p:nvSpPr>
            <p:cNvPr id="93" name="Google Shape;93;p14"/>
            <p:cNvSpPr/>
            <p:nvPr/>
          </p:nvSpPr>
          <p:spPr>
            <a:xfrm>
              <a:off x="1593000" y="2322568"/>
              <a:ext cx="690000" cy="642300"/>
            </a:xfrm>
            <a:prstGeom prst="rect">
              <a:avLst/>
            </a:prstGeom>
            <a:solidFill>
              <a:srgbClr val="B02C20"/>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900"/>
            </a:p>
          </p:txBody>
        </p:sp>
        <p:sp>
          <p:nvSpPr>
            <p:cNvPr id="94" name="Google Shape;94;p14"/>
            <p:cNvSpPr/>
            <p:nvPr/>
          </p:nvSpPr>
          <p:spPr>
            <a:xfrm>
              <a:off x="1593000" y="2322575"/>
              <a:ext cx="690000" cy="642600"/>
            </a:xfrm>
            <a:prstGeom prst="rect">
              <a:avLst/>
            </a:prstGeom>
            <a:solidFill>
              <a:srgbClr val="BE2F2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4100">
                  <a:solidFill>
                    <a:srgbClr val="FFFFFF"/>
                  </a:solidFill>
                  <a:latin typeface="Roboto Thin"/>
                  <a:ea typeface="Roboto Thin"/>
                  <a:cs typeface="Roboto Thin"/>
                  <a:sym typeface="Roboto Thin"/>
                </a:rPr>
                <a:t>04</a:t>
              </a:r>
              <a:endParaRPr sz="4100">
                <a:solidFill>
                  <a:srgbClr val="FFFFFF"/>
                </a:solidFill>
                <a:latin typeface="Roboto Thin"/>
                <a:ea typeface="Roboto Thin"/>
                <a:cs typeface="Roboto Thin"/>
                <a:sym typeface="Roboto Thin"/>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2"/>
          <p:cNvSpPr txBox="1">
            <a:spLocks noGrp="1"/>
          </p:cNvSpPr>
          <p:nvPr>
            <p:ph type="subTitle" idx="1"/>
          </p:nvPr>
        </p:nvSpPr>
        <p:spPr>
          <a:xfrm>
            <a:off x="464350" y="190044"/>
            <a:ext cx="8292600" cy="859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2850" b="1">
                <a:solidFill>
                  <a:schemeClr val="dk1"/>
                </a:solidFill>
                <a:latin typeface="Verdana"/>
                <a:ea typeface="Verdana"/>
                <a:cs typeface="Verdana"/>
                <a:sym typeface="Verdana"/>
              </a:rPr>
              <a:t>Conclusions-1</a:t>
            </a:r>
            <a:endParaRPr sz="2350">
              <a:solidFill>
                <a:schemeClr val="dk1"/>
              </a:solidFill>
              <a:latin typeface="Gill Sans"/>
              <a:ea typeface="Gill Sans"/>
              <a:cs typeface="Gill Sans"/>
              <a:sym typeface="Gill Sans"/>
            </a:endParaRPr>
          </a:p>
        </p:txBody>
      </p:sp>
      <p:sp>
        <p:nvSpPr>
          <p:cNvPr id="240" name="Google Shape;240;p32"/>
          <p:cNvSpPr txBox="1">
            <a:spLocks noGrp="1"/>
          </p:cNvSpPr>
          <p:nvPr>
            <p:ph type="subTitle" idx="1"/>
          </p:nvPr>
        </p:nvSpPr>
        <p:spPr>
          <a:xfrm>
            <a:off x="95950" y="1049275"/>
            <a:ext cx="8807700" cy="3852600"/>
          </a:xfrm>
          <a:prstGeom prst="rect">
            <a:avLst/>
          </a:prstGeom>
        </p:spPr>
        <p:txBody>
          <a:bodyPr spcFirstLastPara="1" wrap="square" lIns="91425" tIns="91425" rIns="91425" bIns="91425" anchor="t" anchorCtr="0">
            <a:normAutofit fontScale="25000" lnSpcReduction="10000"/>
          </a:bodyPr>
          <a:lstStyle/>
          <a:p>
            <a:pPr marL="457200" lvl="0" indent="-386464" algn="l" rtl="0">
              <a:spcBef>
                <a:spcPts val="0"/>
              </a:spcBef>
              <a:spcAft>
                <a:spcPts val="0"/>
              </a:spcAft>
              <a:buClr>
                <a:schemeClr val="dk1"/>
              </a:buClr>
              <a:buSzPct val="100000"/>
              <a:buFont typeface="Gill Sans"/>
              <a:buChar char="●"/>
            </a:pPr>
            <a:r>
              <a:rPr lang="en" sz="9944">
                <a:solidFill>
                  <a:schemeClr val="dk1"/>
                </a:solidFill>
                <a:latin typeface="Gill Sans"/>
                <a:ea typeface="Gill Sans"/>
                <a:cs typeface="Gill Sans"/>
                <a:sym typeface="Gill Sans"/>
              </a:rPr>
              <a:t>Embargoes limit the impact and usefulness of research findings;</a:t>
            </a:r>
            <a:endParaRPr sz="9944">
              <a:solidFill>
                <a:schemeClr val="dk1"/>
              </a:solidFill>
              <a:latin typeface="Gill Sans"/>
              <a:ea typeface="Gill Sans"/>
              <a:cs typeface="Gill Sans"/>
              <a:sym typeface="Gill Sans"/>
            </a:endParaRPr>
          </a:p>
          <a:p>
            <a:pPr marL="457200" lvl="0" indent="-386464" algn="l" rtl="0">
              <a:spcBef>
                <a:spcPts val="0"/>
              </a:spcBef>
              <a:spcAft>
                <a:spcPts val="0"/>
              </a:spcAft>
              <a:buClr>
                <a:schemeClr val="dk1"/>
              </a:buClr>
              <a:buSzPct val="100000"/>
              <a:buFont typeface="Gill Sans"/>
              <a:buChar char="●"/>
            </a:pPr>
            <a:r>
              <a:rPr lang="en" sz="9944">
                <a:solidFill>
                  <a:schemeClr val="dk1"/>
                </a:solidFill>
                <a:latin typeface="Gill Sans"/>
                <a:ea typeface="Gill Sans"/>
                <a:cs typeface="Gill Sans"/>
                <a:sym typeface="Gill Sans"/>
              </a:rPr>
              <a:t>Embargoes are ad hoc;</a:t>
            </a:r>
            <a:endParaRPr sz="9944">
              <a:solidFill>
                <a:schemeClr val="dk1"/>
              </a:solidFill>
              <a:latin typeface="Gill Sans"/>
              <a:ea typeface="Gill Sans"/>
              <a:cs typeface="Gill Sans"/>
              <a:sym typeface="Gill Sans"/>
            </a:endParaRPr>
          </a:p>
          <a:p>
            <a:pPr marL="457200" lvl="0" indent="-386464" algn="l" rtl="0">
              <a:spcBef>
                <a:spcPts val="0"/>
              </a:spcBef>
              <a:spcAft>
                <a:spcPts val="0"/>
              </a:spcAft>
              <a:buClr>
                <a:schemeClr val="dk1"/>
              </a:buClr>
              <a:buSzPct val="100000"/>
              <a:buFont typeface="Gill Sans"/>
              <a:buChar char="●"/>
            </a:pPr>
            <a:r>
              <a:rPr lang="en" sz="9944">
                <a:solidFill>
                  <a:schemeClr val="dk1"/>
                </a:solidFill>
                <a:latin typeface="Gill Sans"/>
                <a:ea typeface="Gill Sans"/>
                <a:cs typeface="Gill Sans"/>
                <a:sym typeface="Gill Sans"/>
              </a:rPr>
              <a:t>Embargoes are often established in reaction to publisher requirements or concerns about potential publisher requirements;</a:t>
            </a:r>
            <a:endParaRPr sz="9944">
              <a:solidFill>
                <a:schemeClr val="dk1"/>
              </a:solidFill>
              <a:latin typeface="Gill Sans"/>
              <a:ea typeface="Gill Sans"/>
              <a:cs typeface="Gill Sans"/>
              <a:sym typeface="Gill Sans"/>
            </a:endParaRPr>
          </a:p>
          <a:p>
            <a:pPr marL="457200" lvl="0" indent="-386464" algn="l" rtl="0">
              <a:spcBef>
                <a:spcPts val="0"/>
              </a:spcBef>
              <a:spcAft>
                <a:spcPts val="0"/>
              </a:spcAft>
              <a:buClr>
                <a:schemeClr val="dk1"/>
              </a:buClr>
              <a:buSzPct val="100000"/>
              <a:buFont typeface="Gill Sans"/>
              <a:buChar char="●"/>
            </a:pPr>
            <a:r>
              <a:rPr lang="en" sz="9944">
                <a:solidFill>
                  <a:schemeClr val="dk1"/>
                </a:solidFill>
                <a:latin typeface="Gill Sans"/>
                <a:ea typeface="Gill Sans"/>
                <a:cs typeface="Gill Sans"/>
                <a:sym typeface="Gill Sans"/>
              </a:rPr>
              <a:t>Many HEIs do not have a policy for embargoing ETDs in IRs;</a:t>
            </a:r>
            <a:endParaRPr sz="9944">
              <a:solidFill>
                <a:schemeClr val="dk1"/>
              </a:solidFill>
              <a:latin typeface="Gill Sans"/>
              <a:ea typeface="Gill Sans"/>
              <a:cs typeface="Gill Sans"/>
              <a:sym typeface="Gill Sans"/>
            </a:endParaRPr>
          </a:p>
          <a:p>
            <a:pPr marL="457200" lvl="0" indent="-386464" algn="l" rtl="0">
              <a:spcBef>
                <a:spcPts val="0"/>
              </a:spcBef>
              <a:spcAft>
                <a:spcPts val="0"/>
              </a:spcAft>
              <a:buClr>
                <a:schemeClr val="dk1"/>
              </a:buClr>
              <a:buSzPct val="100000"/>
              <a:buFont typeface="Gill Sans"/>
              <a:buChar char="●"/>
            </a:pPr>
            <a:r>
              <a:rPr lang="en" sz="9944">
                <a:solidFill>
                  <a:schemeClr val="dk1"/>
                </a:solidFill>
                <a:latin typeface="Gill Sans"/>
                <a:ea typeface="Gill Sans"/>
                <a:cs typeface="Gill Sans"/>
                <a:sym typeface="Gill Sans"/>
              </a:rPr>
              <a:t>There is a lack of policy standardization in terms of language and embargo circumstances;</a:t>
            </a:r>
            <a:endParaRPr sz="9944">
              <a:solidFill>
                <a:schemeClr val="dk1"/>
              </a:solidFill>
              <a:latin typeface="Gill Sans"/>
              <a:ea typeface="Gill Sans"/>
              <a:cs typeface="Gill Sans"/>
              <a:sym typeface="Gill Sans"/>
            </a:endParaRPr>
          </a:p>
          <a:p>
            <a:pPr marL="457200" lvl="0" indent="-386464" algn="l" rtl="0">
              <a:spcBef>
                <a:spcPts val="0"/>
              </a:spcBef>
              <a:spcAft>
                <a:spcPts val="0"/>
              </a:spcAft>
              <a:buClr>
                <a:schemeClr val="dk1"/>
              </a:buClr>
              <a:buSzPct val="100000"/>
              <a:buFont typeface="Gill Sans"/>
              <a:buChar char="●"/>
            </a:pPr>
            <a:r>
              <a:rPr lang="en" sz="9944">
                <a:solidFill>
                  <a:schemeClr val="dk1"/>
                </a:solidFill>
                <a:latin typeface="Gill Sans"/>
                <a:ea typeface="Gill Sans"/>
                <a:cs typeface="Gill Sans"/>
                <a:sym typeface="Gill Sans"/>
              </a:rPr>
              <a:t>Commercialization is the most common reason for HEIs to allow embargoes.</a:t>
            </a:r>
            <a:endParaRPr sz="9944">
              <a:solidFill>
                <a:schemeClr val="dk1"/>
              </a:solidFill>
              <a:latin typeface="Gill Sans"/>
              <a:ea typeface="Gill Sans"/>
              <a:cs typeface="Gill Sans"/>
              <a:sym typeface="Gill Sans"/>
            </a:endParaRPr>
          </a:p>
        </p:txBody>
      </p:sp>
      <p:sp>
        <p:nvSpPr>
          <p:cNvPr id="241" name="Google Shape;241;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3"/>
          <p:cNvSpPr txBox="1">
            <a:spLocks noGrp="1"/>
          </p:cNvSpPr>
          <p:nvPr>
            <p:ph type="subTitle" idx="1"/>
          </p:nvPr>
        </p:nvSpPr>
        <p:spPr>
          <a:xfrm>
            <a:off x="464350" y="190044"/>
            <a:ext cx="8292600" cy="859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2850" b="1">
                <a:solidFill>
                  <a:schemeClr val="dk1"/>
                </a:solidFill>
                <a:latin typeface="Verdana"/>
                <a:ea typeface="Verdana"/>
                <a:cs typeface="Verdana"/>
                <a:sym typeface="Verdana"/>
              </a:rPr>
              <a:t>Conclusions-2</a:t>
            </a:r>
            <a:endParaRPr sz="2350">
              <a:solidFill>
                <a:schemeClr val="dk1"/>
              </a:solidFill>
              <a:latin typeface="Gill Sans"/>
              <a:ea typeface="Gill Sans"/>
              <a:cs typeface="Gill Sans"/>
              <a:sym typeface="Gill Sans"/>
            </a:endParaRPr>
          </a:p>
        </p:txBody>
      </p:sp>
      <p:sp>
        <p:nvSpPr>
          <p:cNvPr id="247" name="Google Shape;247;p33"/>
          <p:cNvSpPr txBox="1">
            <a:spLocks noGrp="1"/>
          </p:cNvSpPr>
          <p:nvPr>
            <p:ph type="subTitle" idx="1"/>
          </p:nvPr>
        </p:nvSpPr>
        <p:spPr>
          <a:xfrm>
            <a:off x="95950" y="1049275"/>
            <a:ext cx="8807700" cy="989100"/>
          </a:xfrm>
          <a:prstGeom prst="rect">
            <a:avLst/>
          </a:prstGeom>
        </p:spPr>
        <p:txBody>
          <a:bodyPr spcFirstLastPara="1" wrap="square" lIns="91425" tIns="91425" rIns="91425" bIns="91425" anchor="t" anchorCtr="0">
            <a:normAutofit/>
          </a:bodyPr>
          <a:lstStyle/>
          <a:p>
            <a:pPr marL="0" lvl="0" indent="0" algn="ctr" rtl="0">
              <a:lnSpc>
                <a:spcPct val="80000"/>
              </a:lnSpc>
              <a:spcBef>
                <a:spcPts val="0"/>
              </a:spcBef>
              <a:spcAft>
                <a:spcPts val="0"/>
              </a:spcAft>
              <a:buSzPts val="852"/>
              <a:buNone/>
            </a:pPr>
            <a:r>
              <a:rPr lang="en" sz="5006" b="1">
                <a:solidFill>
                  <a:schemeClr val="dk1"/>
                </a:solidFill>
                <a:latin typeface="Gill Sans"/>
                <a:ea typeface="Gill Sans"/>
                <a:cs typeface="Gill Sans"/>
                <a:sym typeface="Gill Sans"/>
              </a:rPr>
              <a:t>Conflict of Interests</a:t>
            </a:r>
            <a:endParaRPr sz="5006" b="1">
              <a:solidFill>
                <a:schemeClr val="dk1"/>
              </a:solidFill>
              <a:latin typeface="Gill Sans"/>
              <a:ea typeface="Gill Sans"/>
              <a:cs typeface="Gill Sans"/>
              <a:sym typeface="Gill Sans"/>
            </a:endParaRPr>
          </a:p>
        </p:txBody>
      </p:sp>
      <p:sp>
        <p:nvSpPr>
          <p:cNvPr id="248" name="Google Shape;248;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21</a:t>
            </a:fld>
            <a:endParaRPr/>
          </a:p>
        </p:txBody>
      </p:sp>
      <p:sp>
        <p:nvSpPr>
          <p:cNvPr id="249" name="Google Shape;249;p33"/>
          <p:cNvSpPr/>
          <p:nvPr/>
        </p:nvSpPr>
        <p:spPr>
          <a:xfrm>
            <a:off x="4648200" y="1943100"/>
            <a:ext cx="4114800" cy="2286000"/>
          </a:xfrm>
          <a:prstGeom prst="lef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0" tIns="0" rIns="0" bIns="0" anchor="ctr" anchorCtr="0">
            <a:noAutofit/>
          </a:bodyPr>
          <a:lstStyle/>
          <a:p>
            <a:pPr marL="0" lvl="0" indent="0" algn="ctr" rtl="0">
              <a:spcBef>
                <a:spcPts val="0"/>
              </a:spcBef>
              <a:spcAft>
                <a:spcPts val="0"/>
              </a:spcAft>
              <a:buNone/>
            </a:pPr>
            <a:r>
              <a:rPr lang="en" sz="2500" b="1"/>
              <a:t>Open Access</a:t>
            </a:r>
            <a:endParaRPr sz="2500" b="1"/>
          </a:p>
          <a:p>
            <a:pPr marL="0" lvl="0" indent="0" algn="ctr" rtl="0">
              <a:spcBef>
                <a:spcPts val="0"/>
              </a:spcBef>
              <a:spcAft>
                <a:spcPts val="0"/>
              </a:spcAft>
              <a:buNone/>
            </a:pPr>
            <a:endParaRPr b="1"/>
          </a:p>
          <a:p>
            <a:pPr marL="0" lvl="0" indent="0" algn="ctr" rtl="0">
              <a:spcBef>
                <a:spcPts val="0"/>
              </a:spcBef>
              <a:spcAft>
                <a:spcPts val="0"/>
              </a:spcAft>
              <a:buNone/>
            </a:pPr>
            <a:r>
              <a:rPr lang="en"/>
              <a:t>Protecting readers/society interests</a:t>
            </a:r>
            <a:endParaRPr/>
          </a:p>
        </p:txBody>
      </p:sp>
      <p:sp>
        <p:nvSpPr>
          <p:cNvPr id="250" name="Google Shape;250;p33"/>
          <p:cNvSpPr/>
          <p:nvPr/>
        </p:nvSpPr>
        <p:spPr>
          <a:xfrm>
            <a:off x="388150" y="1943100"/>
            <a:ext cx="4114800" cy="22860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0" tIns="0" rIns="0" bIns="0" anchor="ctr" anchorCtr="0">
            <a:noAutofit/>
          </a:bodyPr>
          <a:lstStyle/>
          <a:p>
            <a:pPr marL="0" lvl="0" indent="0" algn="ctr" rtl="0">
              <a:spcBef>
                <a:spcPts val="0"/>
              </a:spcBef>
              <a:spcAft>
                <a:spcPts val="0"/>
              </a:spcAft>
              <a:buNone/>
            </a:pPr>
            <a:r>
              <a:rPr lang="en" sz="2500" b="1"/>
              <a:t>Embargoes</a:t>
            </a:r>
            <a:endParaRPr sz="2500" b="1"/>
          </a:p>
          <a:p>
            <a:pPr marL="0" lvl="0" indent="0" algn="ctr" rtl="0">
              <a:spcBef>
                <a:spcPts val="0"/>
              </a:spcBef>
              <a:spcAft>
                <a:spcPts val="0"/>
              </a:spcAft>
              <a:buNone/>
            </a:pPr>
            <a:endParaRPr/>
          </a:p>
          <a:p>
            <a:pPr marL="0" lvl="0" indent="0" algn="ctr" rtl="0">
              <a:spcBef>
                <a:spcPts val="0"/>
              </a:spcBef>
              <a:spcAft>
                <a:spcPts val="0"/>
              </a:spcAft>
              <a:buNone/>
            </a:pPr>
            <a:r>
              <a:rPr lang="en"/>
              <a:t>Protecting researchers/institutions interests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3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b="1"/>
              <a:t>Good practice</a:t>
            </a:r>
            <a:endParaRPr b="1"/>
          </a:p>
        </p:txBody>
      </p:sp>
      <p:sp>
        <p:nvSpPr>
          <p:cNvPr id="256" name="Google Shape;256;p34"/>
          <p:cNvSpPr txBox="1">
            <a:spLocks noGrp="1"/>
          </p:cNvSpPr>
          <p:nvPr>
            <p:ph type="body" idx="1"/>
          </p:nvPr>
        </p:nvSpPr>
        <p:spPr>
          <a:xfrm>
            <a:off x="311700" y="1152475"/>
            <a:ext cx="8520600" cy="2067000"/>
          </a:xfrm>
          <a:prstGeom prst="rect">
            <a:avLst/>
          </a:prstGeom>
        </p:spPr>
        <p:txBody>
          <a:bodyPr spcFirstLastPara="1" wrap="square" lIns="91425" tIns="91425" rIns="91425" bIns="91425" anchor="t" anchorCtr="0">
            <a:normAutofit lnSpcReduction="20000"/>
          </a:bodyPr>
          <a:lstStyle/>
          <a:p>
            <a:pPr marL="457200" lvl="0" indent="-381000" algn="l" rtl="0">
              <a:spcBef>
                <a:spcPts val="0"/>
              </a:spcBef>
              <a:spcAft>
                <a:spcPts val="0"/>
              </a:spcAft>
              <a:buClr>
                <a:schemeClr val="dk1"/>
              </a:buClr>
              <a:buSzPts val="2400"/>
              <a:buChar char="●"/>
            </a:pPr>
            <a:r>
              <a:rPr lang="en" sz="2400">
                <a:solidFill>
                  <a:srgbClr val="FF0000"/>
                </a:solidFill>
              </a:rPr>
              <a:t>Short </a:t>
            </a:r>
            <a:r>
              <a:rPr lang="en" sz="2400">
                <a:solidFill>
                  <a:schemeClr val="dk1"/>
                </a:solidFill>
              </a:rPr>
              <a:t>embargo period (max 24 months);</a:t>
            </a:r>
            <a:endParaRPr sz="2400">
              <a:solidFill>
                <a:schemeClr val="dk1"/>
              </a:solidFill>
            </a:endParaRPr>
          </a:p>
          <a:p>
            <a:pPr marL="457200" lvl="0" indent="-381000" algn="l" rtl="0">
              <a:spcBef>
                <a:spcPts val="0"/>
              </a:spcBef>
              <a:spcAft>
                <a:spcPts val="0"/>
              </a:spcAft>
              <a:buClr>
                <a:schemeClr val="dk1"/>
              </a:buClr>
              <a:buSzPts val="2400"/>
              <a:buChar char="●"/>
            </a:pPr>
            <a:r>
              <a:rPr lang="en" sz="2400">
                <a:solidFill>
                  <a:srgbClr val="FF0000"/>
                </a:solidFill>
              </a:rPr>
              <a:t>Explicit </a:t>
            </a:r>
            <a:r>
              <a:rPr lang="en" sz="2400">
                <a:solidFill>
                  <a:schemeClr val="dk1"/>
                </a:solidFill>
              </a:rPr>
              <a:t>policy;</a:t>
            </a:r>
            <a:endParaRPr sz="2400">
              <a:solidFill>
                <a:schemeClr val="dk1"/>
              </a:solidFill>
            </a:endParaRPr>
          </a:p>
          <a:p>
            <a:pPr marL="457200" lvl="0" indent="-381000" algn="l" rtl="0">
              <a:spcBef>
                <a:spcPts val="0"/>
              </a:spcBef>
              <a:spcAft>
                <a:spcPts val="0"/>
              </a:spcAft>
              <a:buClr>
                <a:schemeClr val="dk1"/>
              </a:buClr>
              <a:buSzPts val="2400"/>
              <a:buChar char="●"/>
            </a:pPr>
            <a:r>
              <a:rPr lang="en" sz="2400">
                <a:solidFill>
                  <a:schemeClr val="dk1"/>
                </a:solidFill>
              </a:rPr>
              <a:t>Embargo as an </a:t>
            </a:r>
            <a:r>
              <a:rPr lang="en" sz="2400">
                <a:solidFill>
                  <a:srgbClr val="FF0000"/>
                </a:solidFill>
              </a:rPr>
              <a:t>exception </a:t>
            </a:r>
            <a:r>
              <a:rPr lang="en" sz="2400">
                <a:solidFill>
                  <a:schemeClr val="dk1"/>
                </a:solidFill>
              </a:rPr>
              <a:t>(justification is required);</a:t>
            </a:r>
            <a:endParaRPr sz="2400">
              <a:solidFill>
                <a:schemeClr val="dk1"/>
              </a:solidFill>
            </a:endParaRPr>
          </a:p>
          <a:p>
            <a:pPr marL="457200" lvl="0" indent="-381000" algn="l" rtl="0">
              <a:spcBef>
                <a:spcPts val="0"/>
              </a:spcBef>
              <a:spcAft>
                <a:spcPts val="0"/>
              </a:spcAft>
              <a:buClr>
                <a:schemeClr val="dk1"/>
              </a:buClr>
              <a:buSzPts val="2400"/>
              <a:buChar char="●"/>
            </a:pPr>
            <a:r>
              <a:rPr lang="en" sz="2400">
                <a:solidFill>
                  <a:schemeClr val="dk1"/>
                </a:solidFill>
              </a:rPr>
              <a:t>Allow to embargo the most sensitive </a:t>
            </a:r>
            <a:r>
              <a:rPr lang="en" sz="2400">
                <a:solidFill>
                  <a:srgbClr val="FF0000"/>
                </a:solidFill>
              </a:rPr>
              <a:t>part(s)</a:t>
            </a:r>
            <a:r>
              <a:rPr lang="en" sz="2400">
                <a:solidFill>
                  <a:schemeClr val="dk1"/>
                </a:solidFill>
              </a:rPr>
              <a:t> of a work;</a:t>
            </a:r>
            <a:endParaRPr sz="2400">
              <a:solidFill>
                <a:schemeClr val="dk1"/>
              </a:solidFill>
            </a:endParaRPr>
          </a:p>
          <a:p>
            <a:pPr marL="457200" lvl="0" indent="-381000" algn="l" rtl="0">
              <a:spcBef>
                <a:spcPts val="0"/>
              </a:spcBef>
              <a:spcAft>
                <a:spcPts val="0"/>
              </a:spcAft>
              <a:buClr>
                <a:schemeClr val="dk1"/>
              </a:buClr>
              <a:buSzPts val="2400"/>
              <a:buChar char="●"/>
            </a:pPr>
            <a:r>
              <a:rPr lang="en" sz="2400">
                <a:solidFill>
                  <a:schemeClr val="dk1"/>
                </a:solidFill>
              </a:rPr>
              <a:t>Institutional </a:t>
            </a:r>
            <a:r>
              <a:rPr lang="en" sz="2400">
                <a:solidFill>
                  <a:srgbClr val="FF0000"/>
                </a:solidFill>
              </a:rPr>
              <a:t>control/validation</a:t>
            </a:r>
            <a:r>
              <a:rPr lang="en" sz="2400">
                <a:solidFill>
                  <a:schemeClr val="dk1"/>
                </a:solidFill>
              </a:rPr>
              <a:t>.</a:t>
            </a:r>
            <a:endParaRPr>
              <a:solidFill>
                <a:schemeClr val="dk1"/>
              </a:solidFill>
            </a:endParaRPr>
          </a:p>
        </p:txBody>
      </p:sp>
      <p:sp>
        <p:nvSpPr>
          <p:cNvPr id="257" name="Google Shape;257;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22</a:t>
            </a:fld>
            <a:endParaRPr/>
          </a:p>
        </p:txBody>
      </p:sp>
      <p:sp>
        <p:nvSpPr>
          <p:cNvPr id="258" name="Google Shape;258;p34"/>
          <p:cNvSpPr txBox="1"/>
          <p:nvPr/>
        </p:nvSpPr>
        <p:spPr>
          <a:xfrm>
            <a:off x="438200" y="4334875"/>
            <a:ext cx="3000000" cy="4617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Clr>
                <a:schemeClr val="dk1"/>
              </a:buClr>
              <a:buSzPts val="1100"/>
              <a:buFont typeface="Arial"/>
              <a:buNone/>
            </a:pPr>
            <a:r>
              <a:rPr lang="en" sz="1800" b="1">
                <a:solidFill>
                  <a:schemeClr val="dk1"/>
                </a:solidFill>
              </a:rPr>
              <a:t>University of Toronto</a:t>
            </a:r>
            <a:endParaRPr b="1"/>
          </a:p>
        </p:txBody>
      </p:sp>
      <p:sp>
        <p:nvSpPr>
          <p:cNvPr id="259" name="Google Shape;259;p34"/>
          <p:cNvSpPr txBox="1"/>
          <p:nvPr/>
        </p:nvSpPr>
        <p:spPr>
          <a:xfrm>
            <a:off x="4572000" y="4334875"/>
            <a:ext cx="4012800" cy="4617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1200"/>
              </a:spcAft>
              <a:buNone/>
            </a:pPr>
            <a:r>
              <a:rPr lang="en" sz="1800" b="1">
                <a:solidFill>
                  <a:schemeClr val="dk1"/>
                </a:solidFill>
              </a:rPr>
              <a:t>University of Michigan - Ann Arbor</a:t>
            </a:r>
            <a:endParaRPr b="1"/>
          </a:p>
        </p:txBody>
      </p:sp>
      <p:pic>
        <p:nvPicPr>
          <p:cNvPr id="260" name="Google Shape;260;p34"/>
          <p:cNvPicPr preferRelativeResize="0"/>
          <p:nvPr/>
        </p:nvPicPr>
        <p:blipFill>
          <a:blip r:embed="rId3">
            <a:alphaModFix/>
          </a:blip>
          <a:stretch>
            <a:fillRect/>
          </a:stretch>
        </p:blipFill>
        <p:spPr>
          <a:xfrm>
            <a:off x="1319025" y="3085975"/>
            <a:ext cx="1238375" cy="1238375"/>
          </a:xfrm>
          <a:prstGeom prst="rect">
            <a:avLst/>
          </a:prstGeom>
          <a:noFill/>
          <a:ln>
            <a:noFill/>
          </a:ln>
        </p:spPr>
      </p:pic>
      <p:pic>
        <p:nvPicPr>
          <p:cNvPr id="261" name="Google Shape;261;p34"/>
          <p:cNvPicPr preferRelativeResize="0"/>
          <p:nvPr/>
        </p:nvPicPr>
        <p:blipFill>
          <a:blip r:embed="rId4">
            <a:alphaModFix/>
          </a:blip>
          <a:stretch>
            <a:fillRect/>
          </a:stretch>
        </p:blipFill>
        <p:spPr>
          <a:xfrm>
            <a:off x="5959213" y="3085975"/>
            <a:ext cx="1238375" cy="123837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b="1">
                <a:latin typeface="Verdana"/>
                <a:ea typeface="Verdana"/>
                <a:cs typeface="Verdana"/>
                <a:sym typeface="Verdana"/>
              </a:rPr>
              <a:t>Recommendations </a:t>
            </a:r>
            <a:endParaRPr b="1">
              <a:latin typeface="Verdana"/>
              <a:ea typeface="Verdana"/>
              <a:cs typeface="Verdana"/>
              <a:sym typeface="Verdana"/>
            </a:endParaRPr>
          </a:p>
        </p:txBody>
      </p:sp>
      <p:sp>
        <p:nvSpPr>
          <p:cNvPr id="267" name="Google Shape;267;p35"/>
          <p:cNvSpPr txBox="1">
            <a:spLocks noGrp="1"/>
          </p:cNvSpPr>
          <p:nvPr>
            <p:ph type="body" idx="1"/>
          </p:nvPr>
        </p:nvSpPr>
        <p:spPr>
          <a:xfrm>
            <a:off x="311700" y="1152475"/>
            <a:ext cx="3999900" cy="3904200"/>
          </a:xfrm>
          <a:prstGeom prst="rect">
            <a:avLst/>
          </a:prstGeom>
        </p:spPr>
        <p:txBody>
          <a:bodyPr spcFirstLastPara="1" wrap="square" lIns="91425" tIns="91425" rIns="91425" bIns="91425" anchor="t" anchorCtr="0">
            <a:normAutofit fontScale="70000" lnSpcReduction="20000"/>
          </a:bodyPr>
          <a:lstStyle/>
          <a:p>
            <a:pPr marL="0" lvl="0" indent="0" algn="l" rtl="0">
              <a:spcBef>
                <a:spcPts val="0"/>
              </a:spcBef>
              <a:spcAft>
                <a:spcPts val="0"/>
              </a:spcAft>
              <a:buNone/>
            </a:pPr>
            <a:r>
              <a:rPr lang="en" sz="2500" b="1" dirty="0">
                <a:solidFill>
                  <a:schemeClr val="dk1"/>
                </a:solidFill>
                <a:latin typeface="Gill Sans"/>
                <a:ea typeface="Gill Sans"/>
                <a:cs typeface="Gill Sans"/>
                <a:sym typeface="Gill Sans"/>
              </a:rPr>
              <a:t>Community</a:t>
            </a:r>
            <a:endParaRPr sz="2500" b="1" dirty="0">
              <a:solidFill>
                <a:schemeClr val="dk1"/>
              </a:solidFill>
              <a:latin typeface="Gill Sans"/>
              <a:ea typeface="Gill Sans"/>
              <a:cs typeface="Gill Sans"/>
              <a:sym typeface="Gill Sans"/>
            </a:endParaRPr>
          </a:p>
          <a:p>
            <a:pPr marL="457200" lvl="0" indent="-339725" algn="l" rtl="0">
              <a:spcBef>
                <a:spcPts val="1200"/>
              </a:spcBef>
              <a:spcAft>
                <a:spcPts val="0"/>
              </a:spcAft>
              <a:buClr>
                <a:schemeClr val="dk1"/>
              </a:buClr>
              <a:buSzPct val="100000"/>
              <a:buFont typeface="Gill Sans"/>
              <a:buChar char="●"/>
            </a:pPr>
            <a:r>
              <a:rPr lang="en" sz="2500" dirty="0">
                <a:solidFill>
                  <a:schemeClr val="dk1"/>
                </a:solidFill>
                <a:latin typeface="Gill Sans"/>
                <a:ea typeface="Gill Sans"/>
                <a:cs typeface="Gill Sans"/>
                <a:sym typeface="Gill Sans"/>
              </a:rPr>
              <a:t>Create a standard, guidelines, and glossary for embargo policies</a:t>
            </a:r>
            <a:endParaRPr sz="2500" dirty="0">
              <a:solidFill>
                <a:schemeClr val="dk1"/>
              </a:solidFill>
              <a:latin typeface="Gill Sans"/>
              <a:ea typeface="Gill Sans"/>
              <a:cs typeface="Gill Sans"/>
              <a:sym typeface="Gill Sans"/>
            </a:endParaRPr>
          </a:p>
          <a:p>
            <a:pPr marL="457200" lvl="0" indent="-339725" algn="l" rtl="0">
              <a:spcBef>
                <a:spcPts val="0"/>
              </a:spcBef>
              <a:spcAft>
                <a:spcPts val="0"/>
              </a:spcAft>
              <a:buClr>
                <a:schemeClr val="dk1"/>
              </a:buClr>
              <a:buSzPct val="100000"/>
              <a:buFont typeface="Gill Sans"/>
              <a:buChar char="●"/>
            </a:pPr>
            <a:r>
              <a:rPr lang="en" sz="2500" dirty="0">
                <a:solidFill>
                  <a:schemeClr val="dk1"/>
                </a:solidFill>
                <a:latin typeface="Gill Sans"/>
                <a:ea typeface="Gill Sans"/>
                <a:cs typeface="Gill Sans"/>
                <a:sym typeface="Gill Sans"/>
              </a:rPr>
              <a:t>Open access advocacy to institutions</a:t>
            </a:r>
            <a:endParaRPr sz="2500" dirty="0">
              <a:solidFill>
                <a:schemeClr val="dk1"/>
              </a:solidFill>
              <a:latin typeface="Gill Sans"/>
              <a:ea typeface="Gill Sans"/>
              <a:cs typeface="Gill Sans"/>
              <a:sym typeface="Gill Sans"/>
            </a:endParaRPr>
          </a:p>
          <a:p>
            <a:pPr marL="0" lvl="0" indent="0" algn="l" rtl="0">
              <a:spcBef>
                <a:spcPts val="1200"/>
              </a:spcBef>
              <a:spcAft>
                <a:spcPts val="0"/>
              </a:spcAft>
              <a:buNone/>
            </a:pPr>
            <a:r>
              <a:rPr lang="en" sz="2500" b="1" dirty="0">
                <a:solidFill>
                  <a:schemeClr val="dk1"/>
                </a:solidFill>
                <a:latin typeface="Gill Sans"/>
                <a:ea typeface="Gill Sans"/>
                <a:cs typeface="Gill Sans"/>
                <a:sym typeface="Gill Sans"/>
              </a:rPr>
              <a:t>Institutions</a:t>
            </a:r>
            <a:endParaRPr sz="2500" b="1" dirty="0">
              <a:solidFill>
                <a:schemeClr val="dk1"/>
              </a:solidFill>
              <a:latin typeface="Gill Sans"/>
              <a:ea typeface="Gill Sans"/>
              <a:cs typeface="Gill Sans"/>
              <a:sym typeface="Gill Sans"/>
            </a:endParaRPr>
          </a:p>
          <a:p>
            <a:pPr marL="457200" lvl="0" indent="-339725" algn="l" rtl="0">
              <a:spcBef>
                <a:spcPts val="1200"/>
              </a:spcBef>
              <a:spcAft>
                <a:spcPts val="0"/>
              </a:spcAft>
              <a:buClr>
                <a:schemeClr val="dk1"/>
              </a:buClr>
              <a:buSzPct val="100000"/>
              <a:buFont typeface="Gill Sans"/>
              <a:buChar char="●"/>
            </a:pPr>
            <a:r>
              <a:rPr lang="en" sz="2500" dirty="0">
                <a:solidFill>
                  <a:schemeClr val="dk1"/>
                </a:solidFill>
                <a:latin typeface="Gill Sans"/>
                <a:ea typeface="Gill Sans"/>
                <a:cs typeface="Gill Sans"/>
                <a:sym typeface="Gill Sans"/>
              </a:rPr>
              <a:t>Expand policies to include procedure details</a:t>
            </a:r>
            <a:endParaRPr sz="2500" dirty="0">
              <a:solidFill>
                <a:schemeClr val="dk1"/>
              </a:solidFill>
              <a:latin typeface="Gill Sans"/>
              <a:ea typeface="Gill Sans"/>
              <a:cs typeface="Gill Sans"/>
              <a:sym typeface="Gill Sans"/>
            </a:endParaRPr>
          </a:p>
          <a:p>
            <a:pPr marL="457200" lvl="0" indent="-339725" algn="l" rtl="0">
              <a:spcBef>
                <a:spcPts val="0"/>
              </a:spcBef>
              <a:spcAft>
                <a:spcPts val="0"/>
              </a:spcAft>
              <a:buClr>
                <a:schemeClr val="dk1"/>
              </a:buClr>
              <a:buSzPct val="100000"/>
              <a:buFont typeface="Gill Sans"/>
              <a:buChar char="●"/>
            </a:pPr>
            <a:r>
              <a:rPr lang="en" sz="2500" dirty="0">
                <a:solidFill>
                  <a:schemeClr val="dk1"/>
                </a:solidFill>
                <a:latin typeface="Gill Sans"/>
                <a:ea typeface="Gill Sans"/>
                <a:cs typeface="Gill Sans"/>
                <a:sym typeface="Gill Sans"/>
              </a:rPr>
              <a:t>Allow authors to embargo individual parts/sections/chapters of their ETDs</a:t>
            </a:r>
            <a:endParaRPr sz="2500" dirty="0">
              <a:solidFill>
                <a:schemeClr val="dk1"/>
              </a:solidFill>
              <a:latin typeface="Gill Sans"/>
              <a:ea typeface="Gill Sans"/>
              <a:cs typeface="Gill Sans"/>
              <a:sym typeface="Gill Sans"/>
            </a:endParaRPr>
          </a:p>
          <a:p>
            <a:pPr marL="457200" lvl="0" indent="-339725" algn="l" rtl="0">
              <a:spcBef>
                <a:spcPts val="0"/>
              </a:spcBef>
              <a:spcAft>
                <a:spcPts val="0"/>
              </a:spcAft>
              <a:buClr>
                <a:schemeClr val="dk1"/>
              </a:buClr>
              <a:buSzPct val="100000"/>
              <a:buFont typeface="Gill Sans"/>
              <a:buChar char="●"/>
            </a:pPr>
            <a:r>
              <a:rPr lang="en" sz="2500" dirty="0">
                <a:solidFill>
                  <a:schemeClr val="dk1"/>
                </a:solidFill>
                <a:latin typeface="Gill Sans"/>
                <a:ea typeface="Gill Sans"/>
                <a:cs typeface="Gill Sans"/>
                <a:sym typeface="Gill Sans"/>
              </a:rPr>
              <a:t>Open Access advocacy to students</a:t>
            </a:r>
            <a:endParaRPr sz="2500" dirty="0">
              <a:solidFill>
                <a:schemeClr val="dk1"/>
              </a:solidFill>
              <a:latin typeface="Gill Sans"/>
              <a:ea typeface="Gill Sans"/>
              <a:cs typeface="Gill Sans"/>
              <a:sym typeface="Gill Sans"/>
            </a:endParaRPr>
          </a:p>
        </p:txBody>
      </p:sp>
      <p:sp>
        <p:nvSpPr>
          <p:cNvPr id="268" name="Google Shape;268;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23</a:t>
            </a:fld>
            <a:endParaRPr/>
          </a:p>
        </p:txBody>
      </p:sp>
      <p:sp>
        <p:nvSpPr>
          <p:cNvPr id="269" name="Google Shape;269;p3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750" b="1" dirty="0">
                <a:solidFill>
                  <a:schemeClr val="dk1"/>
                </a:solidFill>
                <a:highlight>
                  <a:schemeClr val="lt1"/>
                </a:highlight>
                <a:latin typeface="Gill Sans"/>
                <a:ea typeface="Gill Sans"/>
                <a:cs typeface="Gill Sans"/>
                <a:sym typeface="Gill Sans"/>
              </a:rPr>
              <a:t>Publishers</a:t>
            </a:r>
            <a:endParaRPr sz="1750" b="1" dirty="0">
              <a:solidFill>
                <a:schemeClr val="dk1"/>
              </a:solidFill>
              <a:highlight>
                <a:schemeClr val="lt1"/>
              </a:highlight>
              <a:latin typeface="Gill Sans"/>
              <a:ea typeface="Gill Sans"/>
              <a:cs typeface="Gill Sans"/>
              <a:sym typeface="Gill Sans"/>
            </a:endParaRPr>
          </a:p>
          <a:p>
            <a:pPr marL="457200" lvl="0" indent="-339725" algn="l" rtl="0">
              <a:lnSpc>
                <a:spcPct val="100000"/>
              </a:lnSpc>
              <a:spcBef>
                <a:spcPts val="1200"/>
              </a:spcBef>
              <a:spcAft>
                <a:spcPts val="0"/>
              </a:spcAft>
              <a:buClr>
                <a:schemeClr val="dk1"/>
              </a:buClr>
              <a:buSzPts val="1750"/>
              <a:buFont typeface="Gill Sans"/>
              <a:buChar char="●"/>
            </a:pPr>
            <a:r>
              <a:rPr lang="en" sz="1750" dirty="0">
                <a:solidFill>
                  <a:schemeClr val="dk1"/>
                </a:solidFill>
                <a:highlight>
                  <a:schemeClr val="lt1"/>
                </a:highlight>
                <a:latin typeface="Gill Sans"/>
                <a:ea typeface="Gill Sans"/>
                <a:cs typeface="Gill Sans"/>
                <a:sym typeface="Gill Sans"/>
              </a:rPr>
              <a:t>Explicit statement that ETDs are not considered previously published (cf. preprints)</a:t>
            </a:r>
            <a:endParaRPr sz="1750" dirty="0">
              <a:solidFill>
                <a:schemeClr val="dk1"/>
              </a:solidFill>
              <a:highlight>
                <a:schemeClr val="lt1"/>
              </a:highlight>
              <a:latin typeface="Gill Sans"/>
              <a:ea typeface="Gill Sans"/>
              <a:cs typeface="Gill Sans"/>
              <a:sym typeface="Gill Sans"/>
            </a:endParaRPr>
          </a:p>
          <a:p>
            <a:pPr marL="0" lvl="0" indent="0" algn="l" rtl="0">
              <a:spcBef>
                <a:spcPts val="1200"/>
              </a:spcBef>
              <a:spcAft>
                <a:spcPts val="0"/>
              </a:spcAft>
              <a:buNone/>
            </a:pPr>
            <a:r>
              <a:rPr lang="en" sz="1750" b="1" dirty="0">
                <a:solidFill>
                  <a:schemeClr val="dk1"/>
                </a:solidFill>
                <a:latin typeface="Gill Sans"/>
                <a:ea typeface="Gill Sans"/>
                <a:cs typeface="Gill Sans"/>
                <a:sym typeface="Gill Sans"/>
              </a:rPr>
              <a:t>Repositories</a:t>
            </a:r>
            <a:endParaRPr sz="1750" b="1" dirty="0">
              <a:solidFill>
                <a:schemeClr val="dk1"/>
              </a:solidFill>
              <a:latin typeface="Gill Sans"/>
              <a:ea typeface="Gill Sans"/>
              <a:cs typeface="Gill Sans"/>
              <a:sym typeface="Gill Sans"/>
            </a:endParaRPr>
          </a:p>
          <a:p>
            <a:pPr marL="457200" lvl="0" indent="-339725" algn="l" rtl="0">
              <a:lnSpc>
                <a:spcPct val="100000"/>
              </a:lnSpc>
              <a:spcBef>
                <a:spcPts val="1200"/>
              </a:spcBef>
              <a:spcAft>
                <a:spcPts val="0"/>
              </a:spcAft>
              <a:buClr>
                <a:schemeClr val="dk1"/>
              </a:buClr>
              <a:buSzPts val="1750"/>
              <a:buFont typeface="Gill Sans"/>
              <a:buChar char="●"/>
            </a:pPr>
            <a:r>
              <a:rPr lang="en" sz="1750" dirty="0">
                <a:solidFill>
                  <a:schemeClr val="dk1"/>
                </a:solidFill>
                <a:latin typeface="Gill Sans"/>
                <a:ea typeface="Gill Sans"/>
                <a:cs typeface="Gill Sans"/>
                <a:sym typeface="Gill Sans"/>
              </a:rPr>
              <a:t>Appropriate embargo functionalities</a:t>
            </a:r>
            <a:endParaRPr sz="1750" dirty="0">
              <a:solidFill>
                <a:schemeClr val="dk1"/>
              </a:solidFill>
              <a:latin typeface="Gill Sans"/>
              <a:ea typeface="Gill Sans"/>
              <a:cs typeface="Gill Sans"/>
              <a:sym typeface="Gill Sans"/>
            </a:endParaRPr>
          </a:p>
          <a:p>
            <a:pPr marL="457200" lvl="0" indent="-339725" algn="l" rtl="0">
              <a:spcBef>
                <a:spcPts val="0"/>
              </a:spcBef>
              <a:spcAft>
                <a:spcPts val="0"/>
              </a:spcAft>
              <a:buClr>
                <a:schemeClr val="dk1"/>
              </a:buClr>
              <a:buSzPts val="1750"/>
              <a:buFont typeface="Gill Sans"/>
              <a:buChar char="●"/>
            </a:pPr>
            <a:r>
              <a:rPr lang="en" sz="1750" dirty="0">
                <a:solidFill>
                  <a:schemeClr val="dk1"/>
                </a:solidFill>
                <a:latin typeface="Gill Sans"/>
                <a:ea typeface="Gill Sans"/>
                <a:cs typeface="Gill Sans"/>
                <a:sym typeface="Gill Sans"/>
              </a:rPr>
              <a:t>Institutional validation</a:t>
            </a:r>
            <a:endParaRPr sz="1750" dirty="0">
              <a:solidFill>
                <a:schemeClr val="dk1"/>
              </a:solidFill>
              <a:latin typeface="Gill Sans"/>
              <a:ea typeface="Gill Sans"/>
              <a:cs typeface="Gill Sans"/>
              <a:sym typeface="Gill Sans"/>
            </a:endParaRPr>
          </a:p>
          <a:p>
            <a:pPr marL="0" lvl="0" indent="0" algn="l" rtl="0">
              <a:spcBef>
                <a:spcPts val="1200"/>
              </a:spcBef>
              <a:spcAft>
                <a:spcPts val="1200"/>
              </a:spcAft>
              <a:buNone/>
            </a:pPr>
            <a:endParaRP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36"/>
          <p:cNvSpPr txBox="1">
            <a:spLocks noGrp="1"/>
          </p:cNvSpPr>
          <p:nvPr>
            <p:ph type="ctrTitle"/>
          </p:nvPr>
        </p:nvSpPr>
        <p:spPr>
          <a:xfrm>
            <a:off x="311700" y="1757250"/>
            <a:ext cx="8520600" cy="10431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en" sz="3000"/>
              <a:t>A Question for you!</a:t>
            </a:r>
            <a:endParaRPr sz="3000"/>
          </a:p>
        </p:txBody>
      </p:sp>
      <p:sp>
        <p:nvSpPr>
          <p:cNvPr id="275" name="Google Shape;275;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24</a:t>
            </a:fld>
            <a:endParaRPr/>
          </a:p>
        </p:txBody>
      </p:sp>
      <p:sp>
        <p:nvSpPr>
          <p:cNvPr id="276" name="Google Shape;276;p36"/>
          <p:cNvSpPr txBox="1">
            <a:spLocks noGrp="1"/>
          </p:cNvSpPr>
          <p:nvPr>
            <p:ph type="ctrTitle"/>
          </p:nvPr>
        </p:nvSpPr>
        <p:spPr>
          <a:xfrm>
            <a:off x="311700" y="2667000"/>
            <a:ext cx="8709300" cy="1695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SzPts val="990"/>
              <a:buNone/>
            </a:pPr>
            <a:r>
              <a:rPr lang="en" sz="3950">
                <a:solidFill>
                  <a:srgbClr val="980000"/>
                </a:solidFill>
              </a:rPr>
              <a:t>Is the embargo the only way to protect researchers/institutions rights?</a:t>
            </a:r>
            <a:endParaRPr sz="3950">
              <a:solidFill>
                <a:srgbClr val="980000"/>
              </a:solidFill>
            </a:endParaRPr>
          </a:p>
        </p:txBody>
      </p:sp>
      <p:sp>
        <p:nvSpPr>
          <p:cNvPr id="277" name="Google Shape;277;p36"/>
          <p:cNvSpPr txBox="1">
            <a:spLocks noGrp="1"/>
          </p:cNvSpPr>
          <p:nvPr>
            <p:ph type="ctrTitle"/>
          </p:nvPr>
        </p:nvSpPr>
        <p:spPr>
          <a:xfrm>
            <a:off x="3343350" y="609300"/>
            <a:ext cx="2457300" cy="20577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20000">
                <a:latin typeface="Lora SemiBold"/>
                <a:ea typeface="Lora SemiBold"/>
                <a:cs typeface="Lora SemiBold"/>
                <a:sym typeface="Lora SemiBold"/>
              </a:rPr>
              <a:t>?</a:t>
            </a:r>
            <a:endParaRPr sz="20000">
              <a:latin typeface="Lora SemiBold"/>
              <a:ea typeface="Lora SemiBold"/>
              <a:cs typeface="Lora SemiBold"/>
              <a:sym typeface="Lora SemiBo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37"/>
          <p:cNvSpPr txBox="1"/>
          <p:nvPr/>
        </p:nvSpPr>
        <p:spPr>
          <a:xfrm>
            <a:off x="357200" y="158650"/>
            <a:ext cx="7340400" cy="600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700" b="1">
                <a:latin typeface="Verdana"/>
                <a:ea typeface="Verdana"/>
                <a:cs typeface="Verdana"/>
                <a:sym typeface="Verdana"/>
              </a:rPr>
              <a:t>References</a:t>
            </a:r>
            <a:endParaRPr sz="2700" b="1">
              <a:latin typeface="Verdana"/>
              <a:ea typeface="Verdana"/>
              <a:cs typeface="Verdana"/>
              <a:sym typeface="Verdana"/>
            </a:endParaRPr>
          </a:p>
        </p:txBody>
      </p:sp>
      <p:sp>
        <p:nvSpPr>
          <p:cNvPr id="283" name="Google Shape;283;p37"/>
          <p:cNvSpPr txBox="1"/>
          <p:nvPr/>
        </p:nvSpPr>
        <p:spPr>
          <a:xfrm>
            <a:off x="357200" y="878550"/>
            <a:ext cx="8037900" cy="4279200"/>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SzPts val="1400"/>
              <a:buFont typeface="Gill Sans"/>
              <a:buChar char="●"/>
            </a:pPr>
            <a:r>
              <a:rPr lang="en">
                <a:latin typeface="Gill Sans"/>
                <a:ea typeface="Gill Sans"/>
                <a:cs typeface="Gill Sans"/>
                <a:sym typeface="Gill Sans"/>
              </a:rPr>
              <a:t>Ferreras-Fernández, T., García-Peñalvo, F., Merlo-Vega, J.A. and Martín-Rodero, H. (2016), "Providing open access to PhD theses: visibility and citation benefits", </a:t>
            </a:r>
            <a:r>
              <a:rPr lang="en" i="1">
                <a:latin typeface="Gill Sans"/>
                <a:ea typeface="Gill Sans"/>
                <a:cs typeface="Gill Sans"/>
                <a:sym typeface="Gill Sans"/>
              </a:rPr>
              <a:t>Program: electronic library and information systems</a:t>
            </a:r>
            <a:r>
              <a:rPr lang="en">
                <a:latin typeface="Gill Sans"/>
                <a:ea typeface="Gill Sans"/>
                <a:cs typeface="Gill Sans"/>
                <a:sym typeface="Gill Sans"/>
              </a:rPr>
              <a:t>, Vol. 50 No. 4, pp. 399-416. </a:t>
            </a:r>
            <a:r>
              <a:rPr lang="en" u="sng">
                <a:solidFill>
                  <a:schemeClr val="hlink"/>
                </a:solidFill>
                <a:latin typeface="Gill Sans"/>
                <a:ea typeface="Gill Sans"/>
                <a:cs typeface="Gill Sans"/>
                <a:sym typeface="Gill Sans"/>
                <a:hlinkClick r:id="rId3"/>
              </a:rPr>
              <a:t>https://doi.org/10.1108/PROG-04-2016-0039</a:t>
            </a:r>
            <a:endParaRPr>
              <a:latin typeface="Gill Sans"/>
              <a:ea typeface="Gill Sans"/>
              <a:cs typeface="Gill Sans"/>
              <a:sym typeface="Gill Sans"/>
            </a:endParaRPr>
          </a:p>
          <a:p>
            <a:pPr marL="457200" lvl="0" indent="-317500" algn="l" rtl="0">
              <a:spcBef>
                <a:spcPts val="0"/>
              </a:spcBef>
              <a:spcAft>
                <a:spcPts val="0"/>
              </a:spcAft>
              <a:buSzPts val="1400"/>
              <a:buFont typeface="Gill Sans"/>
              <a:buChar char="●"/>
            </a:pPr>
            <a:r>
              <a:rPr lang="en">
                <a:latin typeface="Gill Sans"/>
                <a:ea typeface="Gill Sans"/>
                <a:cs typeface="Gill Sans"/>
                <a:sym typeface="Gill Sans"/>
              </a:rPr>
              <a:t>Nemati-Anaraki, L. and Tavassoli-Farahi, M. 2018. Scholarly communication through institutional repositories: proposing a practical model. </a:t>
            </a:r>
            <a:r>
              <a:rPr lang="en" i="1">
                <a:latin typeface="Gill Sans"/>
                <a:ea typeface="Gill Sans"/>
                <a:cs typeface="Gill Sans"/>
                <a:sym typeface="Gill Sans"/>
              </a:rPr>
              <a:t>Collection and Curation</a:t>
            </a:r>
            <a:r>
              <a:rPr lang="en">
                <a:latin typeface="Gill Sans"/>
                <a:ea typeface="Gill Sans"/>
                <a:cs typeface="Gill Sans"/>
                <a:sym typeface="Gill Sans"/>
              </a:rPr>
              <a:t>, 37 (1): 9-17. </a:t>
            </a:r>
            <a:r>
              <a:rPr lang="en" u="sng">
                <a:solidFill>
                  <a:schemeClr val="hlink"/>
                </a:solidFill>
                <a:latin typeface="Gill Sans"/>
                <a:ea typeface="Gill Sans"/>
                <a:cs typeface="Gill Sans"/>
                <a:sym typeface="Gill Sans"/>
                <a:hlinkClick r:id="rId4"/>
              </a:rPr>
              <a:t>https://doi.org/10.1108/CC-01-2018-002</a:t>
            </a:r>
            <a:r>
              <a:rPr lang="en">
                <a:latin typeface="Gill Sans"/>
                <a:ea typeface="Gill Sans"/>
                <a:cs typeface="Gill Sans"/>
                <a:sym typeface="Gill Sans"/>
              </a:rPr>
              <a:t>  </a:t>
            </a:r>
            <a:endParaRPr>
              <a:latin typeface="Gill Sans"/>
              <a:ea typeface="Gill Sans"/>
              <a:cs typeface="Gill Sans"/>
              <a:sym typeface="Gill Sans"/>
            </a:endParaRPr>
          </a:p>
          <a:p>
            <a:pPr marL="457200" lvl="0" indent="-317500" algn="l" rtl="0">
              <a:spcBef>
                <a:spcPts val="0"/>
              </a:spcBef>
              <a:spcAft>
                <a:spcPts val="0"/>
              </a:spcAft>
              <a:buSzPts val="1400"/>
              <a:buFont typeface="Gill Sans"/>
              <a:buChar char="●"/>
            </a:pPr>
            <a:r>
              <a:rPr lang="en">
                <a:latin typeface="Gill Sans"/>
                <a:ea typeface="Gill Sans"/>
                <a:cs typeface="Gill Sans"/>
                <a:sym typeface="Gill Sans"/>
              </a:rPr>
              <a:t>Schöpfel, J. and Prost, H. (2013). Degrees of secrecy in an open environment. The case of electronic theses and dissertations. </a:t>
            </a:r>
            <a:r>
              <a:rPr lang="en" i="1">
                <a:latin typeface="Gill Sans"/>
                <a:ea typeface="Gill Sans"/>
                <a:cs typeface="Gill Sans"/>
                <a:sym typeface="Gill Sans"/>
              </a:rPr>
              <a:t>ESSACHESS - Journal for Communication Studies</a:t>
            </a:r>
            <a:r>
              <a:rPr lang="en">
                <a:latin typeface="Gill Sans"/>
                <a:ea typeface="Gill Sans"/>
                <a:cs typeface="Gill Sans"/>
                <a:sym typeface="Gill Sans"/>
              </a:rPr>
              <a:t>, 6 (2). </a:t>
            </a:r>
            <a:r>
              <a:rPr lang="en" u="sng">
                <a:solidFill>
                  <a:schemeClr val="hlink"/>
                </a:solidFill>
                <a:latin typeface="Gill Sans"/>
                <a:ea typeface="Gill Sans"/>
                <a:cs typeface="Gill Sans"/>
                <a:sym typeface="Gill Sans"/>
                <a:hlinkClick r:id="rId5"/>
              </a:rPr>
              <a:t>http://www.essachess.com/index.php/jcs/article/view/214</a:t>
            </a:r>
            <a:r>
              <a:rPr lang="en">
                <a:latin typeface="Gill Sans"/>
                <a:ea typeface="Gill Sans"/>
                <a:cs typeface="Gill Sans"/>
                <a:sym typeface="Gill Sans"/>
              </a:rPr>
              <a:t>  </a:t>
            </a:r>
            <a:endParaRPr>
              <a:latin typeface="Gill Sans"/>
              <a:ea typeface="Gill Sans"/>
              <a:cs typeface="Gill Sans"/>
              <a:sym typeface="Gill Sans"/>
            </a:endParaRPr>
          </a:p>
          <a:p>
            <a:pPr marL="457200" lvl="0" indent="-317500" algn="l" rtl="0">
              <a:spcBef>
                <a:spcPts val="0"/>
              </a:spcBef>
              <a:spcAft>
                <a:spcPts val="0"/>
              </a:spcAft>
              <a:buClr>
                <a:schemeClr val="dk1"/>
              </a:buClr>
              <a:buSzPts val="1400"/>
              <a:buFont typeface="Gill Sans"/>
              <a:buChar char="●"/>
            </a:pPr>
            <a:r>
              <a:rPr lang="en">
                <a:solidFill>
                  <a:schemeClr val="dk1"/>
                </a:solidFill>
                <a:latin typeface="Gill Sans"/>
                <a:ea typeface="Gill Sans"/>
                <a:cs typeface="Gill Sans"/>
                <a:sym typeface="Gill Sans"/>
              </a:rPr>
              <a:t>Schöpfel, J. et al. 2014. Restricted vs open access for electronic theses and dissertations - a challenge for public science. </a:t>
            </a:r>
            <a:r>
              <a:rPr lang="en" i="1">
                <a:solidFill>
                  <a:schemeClr val="dk1"/>
                </a:solidFill>
                <a:latin typeface="Gill Sans"/>
                <a:ea typeface="Gill Sans"/>
                <a:cs typeface="Gill Sans"/>
                <a:sym typeface="Gill Sans"/>
              </a:rPr>
              <a:t>ETD2014 17th International Symposium on Electronic Theses and Dissertations</a:t>
            </a:r>
            <a:r>
              <a:rPr lang="en">
                <a:solidFill>
                  <a:schemeClr val="dk1"/>
                </a:solidFill>
                <a:latin typeface="Gill Sans"/>
                <a:ea typeface="Gill Sans"/>
                <a:cs typeface="Gill Sans"/>
                <a:sym typeface="Gill Sans"/>
              </a:rPr>
              <a:t>, NDLTD; University of Leicester, Jul 2014, Leicester, United Kingdom. </a:t>
            </a:r>
            <a:r>
              <a:rPr lang="en" u="sng">
                <a:solidFill>
                  <a:schemeClr val="hlink"/>
                </a:solidFill>
                <a:latin typeface="Gill Sans"/>
                <a:ea typeface="Gill Sans"/>
                <a:cs typeface="Gill Sans"/>
                <a:sym typeface="Gill Sans"/>
                <a:hlinkClick r:id="rId6"/>
              </a:rPr>
              <a:t>https://hal.univ-lille.fr/GERIICO/hal-01588042</a:t>
            </a:r>
            <a:r>
              <a:rPr lang="en">
                <a:solidFill>
                  <a:schemeClr val="dk1"/>
                </a:solidFill>
                <a:latin typeface="Gill Sans"/>
                <a:ea typeface="Gill Sans"/>
                <a:cs typeface="Gill Sans"/>
                <a:sym typeface="Gill Sans"/>
              </a:rPr>
              <a:t>  </a:t>
            </a:r>
            <a:endParaRPr>
              <a:solidFill>
                <a:schemeClr val="dk1"/>
              </a:solidFill>
              <a:latin typeface="Gill Sans"/>
              <a:ea typeface="Gill Sans"/>
              <a:cs typeface="Gill Sans"/>
              <a:sym typeface="Gill Sans"/>
            </a:endParaRPr>
          </a:p>
          <a:p>
            <a:pPr marL="457200" lvl="0" indent="-317500" algn="l" rtl="0">
              <a:spcBef>
                <a:spcPts val="0"/>
              </a:spcBef>
              <a:spcAft>
                <a:spcPts val="0"/>
              </a:spcAft>
              <a:buSzPts val="1400"/>
              <a:buFont typeface="Gill Sans"/>
              <a:buChar char="●"/>
            </a:pPr>
            <a:r>
              <a:rPr lang="en">
                <a:latin typeface="Gill Sans"/>
                <a:ea typeface="Gill Sans"/>
                <a:cs typeface="Gill Sans"/>
                <a:sym typeface="Gill Sans"/>
              </a:rPr>
              <a:t>Schöpfel, J. and Rasuli, B. 2018. Are electronic theses and dissertations (still) grey literature in the digital age? A FAIR debate. </a:t>
            </a:r>
            <a:r>
              <a:rPr lang="en" i="1">
                <a:latin typeface="Gill Sans"/>
                <a:ea typeface="Gill Sans"/>
                <a:cs typeface="Gill Sans"/>
                <a:sym typeface="Gill Sans"/>
              </a:rPr>
              <a:t>The Electronic Library</a:t>
            </a:r>
            <a:r>
              <a:rPr lang="en">
                <a:latin typeface="Gill Sans"/>
                <a:ea typeface="Gill Sans"/>
                <a:cs typeface="Gill Sans"/>
                <a:sym typeface="Gill Sans"/>
              </a:rPr>
              <a:t>, 36 (2): 208-219. </a:t>
            </a:r>
            <a:r>
              <a:rPr lang="en" u="sng">
                <a:solidFill>
                  <a:schemeClr val="hlink"/>
                </a:solidFill>
                <a:latin typeface="Gill Sans"/>
                <a:ea typeface="Gill Sans"/>
                <a:cs typeface="Gill Sans"/>
                <a:sym typeface="Gill Sans"/>
                <a:hlinkClick r:id="rId7"/>
              </a:rPr>
              <a:t>https://doi.org/10.1108/EL-02-2017-0039</a:t>
            </a:r>
            <a:endParaRPr>
              <a:latin typeface="Gill Sans"/>
              <a:ea typeface="Gill Sans"/>
              <a:cs typeface="Gill Sans"/>
              <a:sym typeface="Gill Sans"/>
            </a:endParaRPr>
          </a:p>
          <a:p>
            <a:pPr marL="457200" lvl="0" indent="-317500" algn="l" rtl="0">
              <a:spcBef>
                <a:spcPts val="0"/>
              </a:spcBef>
              <a:spcAft>
                <a:spcPts val="0"/>
              </a:spcAft>
              <a:buSzPts val="1400"/>
              <a:buFont typeface="Gill Sans"/>
              <a:buChar char="●"/>
            </a:pPr>
            <a:r>
              <a:rPr lang="en">
                <a:latin typeface="Gill Sans"/>
                <a:ea typeface="Gill Sans"/>
                <a:cs typeface="Gill Sans"/>
                <a:sym typeface="Gill Sans"/>
              </a:rPr>
              <a:t>Van Wyk, B.  and du Toit, A.S.A (2016) A Survey of sustainable curation of research repositories in higher education institutions in southern Africa, </a:t>
            </a:r>
            <a:r>
              <a:rPr lang="en" i="1">
                <a:latin typeface="Gill Sans"/>
                <a:ea typeface="Gill Sans"/>
                <a:cs typeface="Gill Sans"/>
                <a:sym typeface="Gill Sans"/>
              </a:rPr>
              <a:t>Afr. J. Lib. Arch. &amp; Inf. Sc.</a:t>
            </a:r>
            <a:r>
              <a:rPr lang="en">
                <a:latin typeface="Gill Sans"/>
                <a:ea typeface="Gill Sans"/>
                <a:cs typeface="Gill Sans"/>
                <a:sym typeface="Gill Sans"/>
              </a:rPr>
              <a:t> Vol. 26, No. 2 (October 2016) 107-116. </a:t>
            </a:r>
            <a:r>
              <a:rPr lang="en" u="sng">
                <a:solidFill>
                  <a:schemeClr val="hlink"/>
                </a:solidFill>
                <a:latin typeface="Gill Sans"/>
                <a:ea typeface="Gill Sans"/>
                <a:cs typeface="Gill Sans"/>
                <a:sym typeface="Gill Sans"/>
                <a:hlinkClick r:id="rId8"/>
              </a:rPr>
              <a:t>https://repository.up.ac.za/handle/2263/61050</a:t>
            </a:r>
            <a:r>
              <a:rPr lang="en">
                <a:latin typeface="Gill Sans"/>
                <a:ea typeface="Gill Sans"/>
                <a:cs typeface="Gill Sans"/>
                <a:sym typeface="Gill Sans"/>
              </a:rPr>
              <a:t> </a:t>
            </a:r>
            <a:endParaRPr>
              <a:latin typeface="Gill Sans"/>
              <a:ea typeface="Gill Sans"/>
              <a:cs typeface="Gill Sans"/>
              <a:sym typeface="Gill Sans"/>
            </a:endParaRPr>
          </a:p>
        </p:txBody>
      </p:sp>
      <p:sp>
        <p:nvSpPr>
          <p:cNvPr id="284" name="Google Shape;284;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25</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38"/>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en"/>
              <a:t>Thank you!</a:t>
            </a:r>
            <a:endParaRPr/>
          </a:p>
        </p:txBody>
      </p:sp>
      <p:sp>
        <p:nvSpPr>
          <p:cNvPr id="290" name="Google Shape;290;p38"/>
          <p:cNvSpPr txBox="1">
            <a:spLocks noGrp="1"/>
          </p:cNvSpPr>
          <p:nvPr>
            <p:ph type="subTitle" idx="1"/>
          </p:nvPr>
        </p:nvSpPr>
        <p:spPr>
          <a:xfrm>
            <a:off x="311700" y="2834125"/>
            <a:ext cx="8520600" cy="1223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1800">
                <a:solidFill>
                  <a:schemeClr val="dk1"/>
                </a:solidFill>
              </a:rPr>
              <a:t>Michael Boock, Oregon State University, </a:t>
            </a:r>
            <a:r>
              <a:rPr lang="en" sz="1800" u="sng">
                <a:solidFill>
                  <a:schemeClr val="accent5"/>
                </a:solidFill>
                <a:hlinkClick r:id="rId3">
                  <a:extLst>
                    <a:ext uri="{A12FA001-AC4F-418D-AE19-62706E023703}">
                      <ahyp:hlinkClr xmlns:ahyp="http://schemas.microsoft.com/office/drawing/2018/hyperlinkcolor" val="tx"/>
                    </a:ext>
                  </a:extLst>
                </a:hlinkClick>
              </a:rPr>
              <a:t>michael.boock@oregonstate.edu</a:t>
            </a:r>
            <a:endParaRPr sz="1800">
              <a:solidFill>
                <a:schemeClr val="dk1"/>
              </a:solidFill>
            </a:endParaRPr>
          </a:p>
          <a:p>
            <a:pPr marL="0" lvl="0" indent="0" algn="l" rtl="0">
              <a:spcBef>
                <a:spcPts val="0"/>
              </a:spcBef>
              <a:spcAft>
                <a:spcPts val="0"/>
              </a:spcAft>
              <a:buNone/>
            </a:pPr>
            <a:r>
              <a:rPr lang="en" sz="1800">
                <a:solidFill>
                  <a:schemeClr val="dk1"/>
                </a:solidFill>
              </a:rPr>
              <a:t>Joachim Schöpfel, University of Lille, </a:t>
            </a:r>
            <a:r>
              <a:rPr lang="en" sz="1800" u="sng">
                <a:solidFill>
                  <a:schemeClr val="accent5"/>
                </a:solidFill>
                <a:hlinkClick r:id="rId4">
                  <a:extLst>
                    <a:ext uri="{A12FA001-AC4F-418D-AE19-62706E023703}">
                      <ahyp:hlinkClr xmlns:ahyp="http://schemas.microsoft.com/office/drawing/2018/hyperlinkcolor" val="tx"/>
                    </a:ext>
                  </a:extLst>
                </a:hlinkClick>
              </a:rPr>
              <a:t>joachim.schopfel@univ-lille.fr</a:t>
            </a:r>
            <a:endParaRPr sz="3200"/>
          </a:p>
        </p:txBody>
      </p:sp>
      <p:sp>
        <p:nvSpPr>
          <p:cNvPr id="291" name="Google Shape;291;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26</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b="1"/>
              <a:t>Applying the FAIR principles of RDM to ETDs</a:t>
            </a:r>
            <a:endParaRPr b="1"/>
          </a:p>
        </p:txBody>
      </p:sp>
      <p:sp>
        <p:nvSpPr>
          <p:cNvPr id="100" name="Google Shape;100;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3</a:t>
            </a:fld>
            <a:endParaRPr/>
          </a:p>
        </p:txBody>
      </p:sp>
      <p:sp>
        <p:nvSpPr>
          <p:cNvPr id="101" name="Google Shape;101;p15"/>
          <p:cNvSpPr txBox="1">
            <a:spLocks noGrp="1"/>
          </p:cNvSpPr>
          <p:nvPr>
            <p:ph type="body" idx="2"/>
          </p:nvPr>
        </p:nvSpPr>
        <p:spPr>
          <a:xfrm>
            <a:off x="4229100" y="1369825"/>
            <a:ext cx="4603200" cy="3643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2100" b="1"/>
              <a:t>Accessible</a:t>
            </a:r>
            <a:endParaRPr sz="2100" b="1"/>
          </a:p>
          <a:p>
            <a:pPr marL="0" lvl="0" indent="0" algn="l" rtl="0">
              <a:spcBef>
                <a:spcPts val="1200"/>
              </a:spcBef>
              <a:spcAft>
                <a:spcPts val="0"/>
              </a:spcAft>
              <a:buNone/>
            </a:pPr>
            <a:r>
              <a:rPr lang="en" sz="1800" i="1"/>
              <a:t>Once the user finds the required ETDs, she/he/they need to know how they can be accessed, possibly including authentication and authorisation.</a:t>
            </a:r>
            <a:endParaRPr sz="1800" i="1"/>
          </a:p>
          <a:p>
            <a:pPr marL="0" lvl="0" indent="0" algn="l" rtl="0">
              <a:spcBef>
                <a:spcPts val="1200"/>
              </a:spcBef>
              <a:spcAft>
                <a:spcPts val="0"/>
              </a:spcAft>
              <a:buNone/>
            </a:pPr>
            <a:r>
              <a:rPr lang="en" sz="1800"/>
              <a:t>Openness is part of the A principle (but not the only criteria)</a:t>
            </a:r>
            <a:endParaRPr sz="1800"/>
          </a:p>
          <a:p>
            <a:pPr marL="0" lvl="0" indent="0" algn="l" rtl="0">
              <a:spcBef>
                <a:spcPts val="1200"/>
              </a:spcBef>
              <a:spcAft>
                <a:spcPts val="1200"/>
              </a:spcAft>
              <a:buNone/>
            </a:pPr>
            <a:r>
              <a:rPr lang="en" sz="1800"/>
              <a:t>Embargo periods reduce openness and limit the accessibility of ETDs</a:t>
            </a:r>
            <a:endParaRPr sz="1800"/>
          </a:p>
        </p:txBody>
      </p:sp>
      <p:pic>
        <p:nvPicPr>
          <p:cNvPr id="102" name="Google Shape;102;p15"/>
          <p:cNvPicPr preferRelativeResize="0"/>
          <p:nvPr/>
        </p:nvPicPr>
        <p:blipFill rotWithShape="1">
          <a:blip r:embed="rId3">
            <a:alphaModFix/>
          </a:blip>
          <a:srcRect l="2666" t="39321" r="77636" b="8829"/>
          <a:stretch/>
        </p:blipFill>
        <p:spPr>
          <a:xfrm>
            <a:off x="426000" y="1278237"/>
            <a:ext cx="819201" cy="731400"/>
          </a:xfrm>
          <a:prstGeom prst="rect">
            <a:avLst/>
          </a:prstGeom>
          <a:noFill/>
          <a:ln>
            <a:noFill/>
          </a:ln>
        </p:spPr>
      </p:pic>
      <p:pic>
        <p:nvPicPr>
          <p:cNvPr id="103" name="Google Shape;103;p15"/>
          <p:cNvPicPr preferRelativeResize="0"/>
          <p:nvPr/>
        </p:nvPicPr>
        <p:blipFill rotWithShape="1">
          <a:blip r:embed="rId3">
            <a:alphaModFix/>
          </a:blip>
          <a:srcRect l="26350" t="40856" r="54666" b="6308"/>
          <a:stretch/>
        </p:blipFill>
        <p:spPr>
          <a:xfrm>
            <a:off x="440825" y="2220613"/>
            <a:ext cx="789549" cy="745325"/>
          </a:xfrm>
          <a:prstGeom prst="rect">
            <a:avLst/>
          </a:prstGeom>
          <a:noFill/>
          <a:ln>
            <a:noFill/>
          </a:ln>
        </p:spPr>
      </p:pic>
      <p:pic>
        <p:nvPicPr>
          <p:cNvPr id="104" name="Google Shape;104;p15"/>
          <p:cNvPicPr preferRelativeResize="0"/>
          <p:nvPr/>
        </p:nvPicPr>
        <p:blipFill rotWithShape="1">
          <a:blip r:embed="rId3">
            <a:alphaModFix/>
          </a:blip>
          <a:srcRect l="48721" t="38288" r="32295" b="9866"/>
          <a:stretch/>
        </p:blipFill>
        <p:spPr>
          <a:xfrm>
            <a:off x="440825" y="3120363"/>
            <a:ext cx="789549" cy="731400"/>
          </a:xfrm>
          <a:prstGeom prst="rect">
            <a:avLst/>
          </a:prstGeom>
          <a:noFill/>
          <a:ln>
            <a:noFill/>
          </a:ln>
        </p:spPr>
      </p:pic>
      <p:pic>
        <p:nvPicPr>
          <p:cNvPr id="105" name="Google Shape;105;p15"/>
          <p:cNvPicPr preferRelativeResize="0"/>
          <p:nvPr/>
        </p:nvPicPr>
        <p:blipFill rotWithShape="1">
          <a:blip r:embed="rId3">
            <a:alphaModFix/>
          </a:blip>
          <a:srcRect l="76062" t="39975" r="4954" b="8176"/>
          <a:stretch/>
        </p:blipFill>
        <p:spPr>
          <a:xfrm>
            <a:off x="440825" y="4017112"/>
            <a:ext cx="789549" cy="731400"/>
          </a:xfrm>
          <a:prstGeom prst="rect">
            <a:avLst/>
          </a:prstGeom>
          <a:noFill/>
          <a:ln>
            <a:noFill/>
          </a:ln>
        </p:spPr>
      </p:pic>
      <p:sp>
        <p:nvSpPr>
          <p:cNvPr id="106" name="Google Shape;106;p15"/>
          <p:cNvSpPr txBox="1"/>
          <p:nvPr/>
        </p:nvSpPr>
        <p:spPr>
          <a:xfrm>
            <a:off x="1327625" y="1278238"/>
            <a:ext cx="640200" cy="731400"/>
          </a:xfrm>
          <a:prstGeom prst="rect">
            <a:avLst/>
          </a:prstGeom>
          <a:solidFill>
            <a:schemeClr val="dk1"/>
          </a:solidFill>
          <a:ln>
            <a:noFill/>
          </a:ln>
        </p:spPr>
        <p:txBody>
          <a:bodyPr spcFirstLastPara="1" wrap="square" lIns="0" tIns="0" rIns="0" bIns="0" anchor="t" anchorCtr="0">
            <a:noAutofit/>
          </a:bodyPr>
          <a:lstStyle/>
          <a:p>
            <a:pPr marL="0" lvl="0" indent="0" algn="ctr" rtl="0">
              <a:lnSpc>
                <a:spcPct val="115000"/>
              </a:lnSpc>
              <a:spcBef>
                <a:spcPts val="0"/>
              </a:spcBef>
              <a:spcAft>
                <a:spcPts val="1200"/>
              </a:spcAft>
              <a:buNone/>
            </a:pPr>
            <a:r>
              <a:rPr lang="en" sz="5000">
                <a:solidFill>
                  <a:srgbClr val="FFFFFF"/>
                </a:solidFill>
              </a:rPr>
              <a:t>F</a:t>
            </a:r>
            <a:endParaRPr sz="5000">
              <a:solidFill>
                <a:srgbClr val="FFFFFF"/>
              </a:solidFill>
            </a:endParaRPr>
          </a:p>
        </p:txBody>
      </p:sp>
      <p:sp>
        <p:nvSpPr>
          <p:cNvPr id="107" name="Google Shape;107;p15"/>
          <p:cNvSpPr txBox="1"/>
          <p:nvPr/>
        </p:nvSpPr>
        <p:spPr>
          <a:xfrm>
            <a:off x="1327625" y="2227563"/>
            <a:ext cx="640200" cy="731400"/>
          </a:xfrm>
          <a:prstGeom prst="rect">
            <a:avLst/>
          </a:prstGeom>
          <a:solidFill>
            <a:schemeClr val="dk1"/>
          </a:solidFill>
          <a:ln>
            <a:noFill/>
          </a:ln>
        </p:spPr>
        <p:txBody>
          <a:bodyPr spcFirstLastPara="1" wrap="square" lIns="0" tIns="0" rIns="0" bIns="0" anchor="t" anchorCtr="0">
            <a:noAutofit/>
          </a:bodyPr>
          <a:lstStyle/>
          <a:p>
            <a:pPr marL="0" lvl="0" indent="0" algn="ctr" rtl="0">
              <a:lnSpc>
                <a:spcPct val="115000"/>
              </a:lnSpc>
              <a:spcBef>
                <a:spcPts val="0"/>
              </a:spcBef>
              <a:spcAft>
                <a:spcPts val="1200"/>
              </a:spcAft>
              <a:buNone/>
            </a:pPr>
            <a:r>
              <a:rPr lang="en" sz="5000">
                <a:solidFill>
                  <a:schemeClr val="lt1"/>
                </a:solidFill>
              </a:rPr>
              <a:t>A</a:t>
            </a:r>
            <a:endParaRPr sz="5000">
              <a:solidFill>
                <a:schemeClr val="lt1"/>
              </a:solidFill>
            </a:endParaRPr>
          </a:p>
        </p:txBody>
      </p:sp>
      <p:sp>
        <p:nvSpPr>
          <p:cNvPr id="108" name="Google Shape;108;p15"/>
          <p:cNvSpPr txBox="1"/>
          <p:nvPr/>
        </p:nvSpPr>
        <p:spPr>
          <a:xfrm>
            <a:off x="1327625" y="3118850"/>
            <a:ext cx="640200" cy="731400"/>
          </a:xfrm>
          <a:prstGeom prst="rect">
            <a:avLst/>
          </a:prstGeom>
          <a:solidFill>
            <a:schemeClr val="dk1"/>
          </a:solidFill>
          <a:ln>
            <a:noFill/>
          </a:ln>
        </p:spPr>
        <p:txBody>
          <a:bodyPr spcFirstLastPara="1" wrap="square" lIns="0" tIns="0" rIns="0" bIns="0" anchor="t" anchorCtr="0">
            <a:noAutofit/>
          </a:bodyPr>
          <a:lstStyle/>
          <a:p>
            <a:pPr marL="0" lvl="0" indent="0" algn="ctr" rtl="0">
              <a:lnSpc>
                <a:spcPct val="115000"/>
              </a:lnSpc>
              <a:spcBef>
                <a:spcPts val="0"/>
              </a:spcBef>
              <a:spcAft>
                <a:spcPts val="1200"/>
              </a:spcAft>
              <a:buNone/>
            </a:pPr>
            <a:r>
              <a:rPr lang="en" sz="5000">
                <a:solidFill>
                  <a:schemeClr val="lt1"/>
                </a:solidFill>
              </a:rPr>
              <a:t>I</a:t>
            </a:r>
            <a:endParaRPr sz="5000">
              <a:solidFill>
                <a:schemeClr val="lt1"/>
              </a:solidFill>
            </a:endParaRPr>
          </a:p>
        </p:txBody>
      </p:sp>
      <p:sp>
        <p:nvSpPr>
          <p:cNvPr id="109" name="Google Shape;109;p15"/>
          <p:cNvSpPr txBox="1"/>
          <p:nvPr/>
        </p:nvSpPr>
        <p:spPr>
          <a:xfrm>
            <a:off x="1327625" y="4017113"/>
            <a:ext cx="640200" cy="731400"/>
          </a:xfrm>
          <a:prstGeom prst="rect">
            <a:avLst/>
          </a:prstGeom>
          <a:solidFill>
            <a:schemeClr val="dk1"/>
          </a:solidFill>
          <a:ln>
            <a:noFill/>
          </a:ln>
        </p:spPr>
        <p:txBody>
          <a:bodyPr spcFirstLastPara="1" wrap="square" lIns="0" tIns="0" rIns="0" bIns="0" anchor="t" anchorCtr="0">
            <a:noAutofit/>
          </a:bodyPr>
          <a:lstStyle/>
          <a:p>
            <a:pPr marL="0" lvl="0" indent="0" algn="ctr" rtl="0">
              <a:lnSpc>
                <a:spcPct val="115000"/>
              </a:lnSpc>
              <a:spcBef>
                <a:spcPts val="0"/>
              </a:spcBef>
              <a:spcAft>
                <a:spcPts val="1200"/>
              </a:spcAft>
              <a:buNone/>
            </a:pPr>
            <a:r>
              <a:rPr lang="en" sz="5000">
                <a:solidFill>
                  <a:schemeClr val="lt1"/>
                </a:solidFill>
              </a:rPr>
              <a:t>R</a:t>
            </a:r>
            <a:endParaRPr sz="5000">
              <a:solidFill>
                <a:schemeClr val="lt1"/>
              </a:solidFill>
            </a:endParaRPr>
          </a:p>
        </p:txBody>
      </p:sp>
      <p:sp>
        <p:nvSpPr>
          <p:cNvPr id="110" name="Google Shape;110;p15"/>
          <p:cNvSpPr txBox="1"/>
          <p:nvPr/>
        </p:nvSpPr>
        <p:spPr>
          <a:xfrm>
            <a:off x="1891625" y="1589763"/>
            <a:ext cx="1639200" cy="554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1200"/>
              </a:spcAft>
              <a:buNone/>
            </a:pPr>
            <a:r>
              <a:rPr lang="en" sz="2400" b="1">
                <a:solidFill>
                  <a:schemeClr val="dk1"/>
                </a:solidFill>
              </a:rPr>
              <a:t>indable</a:t>
            </a:r>
            <a:endParaRPr sz="2400" b="1">
              <a:solidFill>
                <a:schemeClr val="dk1"/>
              </a:solidFill>
            </a:endParaRPr>
          </a:p>
        </p:txBody>
      </p:sp>
      <p:sp>
        <p:nvSpPr>
          <p:cNvPr id="111" name="Google Shape;111;p15"/>
          <p:cNvSpPr txBox="1"/>
          <p:nvPr/>
        </p:nvSpPr>
        <p:spPr>
          <a:xfrm>
            <a:off x="1891625" y="2506713"/>
            <a:ext cx="1639200" cy="554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1200"/>
              </a:spcAft>
              <a:buNone/>
            </a:pPr>
            <a:r>
              <a:rPr lang="en" sz="2400" b="1">
                <a:solidFill>
                  <a:schemeClr val="dk1"/>
                </a:solidFill>
              </a:rPr>
              <a:t>ccessible</a:t>
            </a:r>
            <a:endParaRPr sz="2400" b="1">
              <a:solidFill>
                <a:schemeClr val="dk1"/>
              </a:solidFill>
            </a:endParaRPr>
          </a:p>
        </p:txBody>
      </p:sp>
      <p:sp>
        <p:nvSpPr>
          <p:cNvPr id="112" name="Google Shape;112;p15"/>
          <p:cNvSpPr txBox="1"/>
          <p:nvPr/>
        </p:nvSpPr>
        <p:spPr>
          <a:xfrm>
            <a:off x="1891625" y="3414313"/>
            <a:ext cx="2147100" cy="554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1200"/>
              </a:spcAft>
              <a:buNone/>
            </a:pPr>
            <a:r>
              <a:rPr lang="en" sz="2400" b="1">
                <a:solidFill>
                  <a:schemeClr val="dk1"/>
                </a:solidFill>
              </a:rPr>
              <a:t>nteroperable</a:t>
            </a:r>
            <a:endParaRPr sz="2400" b="1">
              <a:solidFill>
                <a:schemeClr val="dk1"/>
              </a:solidFill>
            </a:endParaRPr>
          </a:p>
        </p:txBody>
      </p:sp>
      <p:sp>
        <p:nvSpPr>
          <p:cNvPr id="113" name="Google Shape;113;p15"/>
          <p:cNvSpPr txBox="1"/>
          <p:nvPr/>
        </p:nvSpPr>
        <p:spPr>
          <a:xfrm>
            <a:off x="1891613" y="4321913"/>
            <a:ext cx="2147100" cy="5541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1200"/>
              </a:spcAft>
              <a:buNone/>
            </a:pPr>
            <a:r>
              <a:rPr lang="en" sz="2400" b="1">
                <a:solidFill>
                  <a:schemeClr val="dk1"/>
                </a:solidFill>
              </a:rPr>
              <a:t>eusable</a:t>
            </a:r>
            <a:endParaRPr sz="2400" b="1">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6"/>
          <p:cNvSpPr txBox="1">
            <a:spLocks noGrp="1"/>
          </p:cNvSpPr>
          <p:nvPr>
            <p:ph type="subTitle" idx="1"/>
          </p:nvPr>
        </p:nvSpPr>
        <p:spPr>
          <a:xfrm>
            <a:off x="311700" y="934967"/>
            <a:ext cx="5571600" cy="4044900"/>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Clr>
                <a:schemeClr val="dk1"/>
              </a:buClr>
              <a:buSzPts val="2400"/>
              <a:buFont typeface="Gill Sans"/>
              <a:buChar char="●"/>
            </a:pPr>
            <a:r>
              <a:rPr lang="en" sz="2400">
                <a:solidFill>
                  <a:schemeClr val="dk1"/>
                </a:solidFill>
                <a:latin typeface="Gill Sans"/>
                <a:ea typeface="Gill Sans"/>
                <a:cs typeface="Gill Sans"/>
                <a:sym typeface="Gill Sans"/>
              </a:rPr>
              <a:t>Universities, Grad Schools, Libraries provide mechanisms for them to be embargoed. </a:t>
            </a:r>
            <a:endParaRPr sz="2400">
              <a:solidFill>
                <a:schemeClr val="dk1"/>
              </a:solidFill>
              <a:latin typeface="Gill Sans"/>
              <a:ea typeface="Gill Sans"/>
              <a:cs typeface="Gill Sans"/>
              <a:sym typeface="Gill Sans"/>
            </a:endParaRPr>
          </a:p>
          <a:p>
            <a:pPr marL="457200" lvl="0" indent="-381000" algn="l" rtl="0">
              <a:spcBef>
                <a:spcPts val="0"/>
              </a:spcBef>
              <a:spcAft>
                <a:spcPts val="0"/>
              </a:spcAft>
              <a:buClr>
                <a:schemeClr val="dk1"/>
              </a:buClr>
              <a:buSzPts val="2400"/>
              <a:buFont typeface="Gill Sans"/>
              <a:buChar char="●"/>
            </a:pPr>
            <a:r>
              <a:rPr lang="en" sz="2400">
                <a:solidFill>
                  <a:schemeClr val="dk1"/>
                </a:solidFill>
                <a:latin typeface="Gill Sans"/>
                <a:ea typeface="Gill Sans"/>
                <a:cs typeface="Gill Sans"/>
                <a:sym typeface="Gill Sans"/>
              </a:rPr>
              <a:t>This is especially a problem for ETDs because there is no other way to access them.</a:t>
            </a:r>
            <a:endParaRPr sz="2400">
              <a:solidFill>
                <a:schemeClr val="dk1"/>
              </a:solidFill>
              <a:latin typeface="Gill Sans"/>
              <a:ea typeface="Gill Sans"/>
              <a:cs typeface="Gill Sans"/>
              <a:sym typeface="Gill Sans"/>
            </a:endParaRPr>
          </a:p>
          <a:p>
            <a:pPr marL="457200" lvl="0" indent="-381000" algn="l" rtl="0">
              <a:spcBef>
                <a:spcPts val="0"/>
              </a:spcBef>
              <a:spcAft>
                <a:spcPts val="0"/>
              </a:spcAft>
              <a:buClr>
                <a:schemeClr val="dk1"/>
              </a:buClr>
              <a:buSzPts val="2400"/>
              <a:buFont typeface="Gill Sans"/>
              <a:buChar char="●"/>
            </a:pPr>
            <a:r>
              <a:rPr lang="en" sz="2400">
                <a:solidFill>
                  <a:schemeClr val="dk1"/>
                </a:solidFill>
                <a:latin typeface="Gill Sans"/>
                <a:ea typeface="Gill Sans"/>
                <a:cs typeface="Gill Sans"/>
                <a:sym typeface="Gill Sans"/>
              </a:rPr>
              <a:t>As with other research outputs, findings in embargoed ETDs have timely impact (e. g. Covid-19 vaccine).</a:t>
            </a:r>
            <a:endParaRPr sz="2400">
              <a:solidFill>
                <a:schemeClr val="dk1"/>
              </a:solidFill>
              <a:latin typeface="Gill Sans"/>
              <a:ea typeface="Gill Sans"/>
              <a:cs typeface="Gill Sans"/>
              <a:sym typeface="Gill Sans"/>
            </a:endParaRPr>
          </a:p>
          <a:p>
            <a:pPr marL="457200" lvl="0" indent="-381000" algn="l" rtl="0">
              <a:spcBef>
                <a:spcPts val="0"/>
              </a:spcBef>
              <a:spcAft>
                <a:spcPts val="0"/>
              </a:spcAft>
              <a:buClr>
                <a:schemeClr val="dk1"/>
              </a:buClr>
              <a:buSzPts val="2400"/>
              <a:buFont typeface="Gill Sans"/>
              <a:buChar char="●"/>
            </a:pPr>
            <a:r>
              <a:rPr lang="en" sz="2400">
                <a:solidFill>
                  <a:schemeClr val="dk1"/>
                </a:solidFill>
                <a:latin typeface="Gill Sans"/>
                <a:ea typeface="Gill Sans"/>
                <a:cs typeface="Gill Sans"/>
                <a:sym typeface="Gill Sans"/>
              </a:rPr>
              <a:t>Why embargo?</a:t>
            </a:r>
            <a:endParaRPr sz="2400">
              <a:solidFill>
                <a:schemeClr val="dk1"/>
              </a:solidFill>
              <a:latin typeface="Gill Sans"/>
              <a:ea typeface="Gill Sans"/>
              <a:cs typeface="Gill Sans"/>
              <a:sym typeface="Gill Sans"/>
            </a:endParaRPr>
          </a:p>
        </p:txBody>
      </p:sp>
      <p:sp>
        <p:nvSpPr>
          <p:cNvPr id="119" name="Google Shape;119;p16"/>
          <p:cNvSpPr txBox="1"/>
          <p:nvPr/>
        </p:nvSpPr>
        <p:spPr>
          <a:xfrm>
            <a:off x="311700" y="354925"/>
            <a:ext cx="7334100" cy="569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500" b="1">
                <a:latin typeface="Verdana"/>
                <a:ea typeface="Verdana"/>
                <a:cs typeface="Verdana"/>
                <a:sym typeface="Verdana"/>
              </a:rPr>
              <a:t>Embargoes</a:t>
            </a:r>
            <a:endParaRPr sz="2500" b="1">
              <a:latin typeface="Verdana"/>
              <a:ea typeface="Verdana"/>
              <a:cs typeface="Verdana"/>
              <a:sym typeface="Verdana"/>
            </a:endParaRPr>
          </a:p>
        </p:txBody>
      </p:sp>
      <p:pic>
        <p:nvPicPr>
          <p:cNvPr id="120" name="Google Shape;120;p16"/>
          <p:cNvPicPr preferRelativeResize="0"/>
          <p:nvPr/>
        </p:nvPicPr>
        <p:blipFill>
          <a:blip r:embed="rId3">
            <a:alphaModFix/>
          </a:blip>
          <a:stretch>
            <a:fillRect/>
          </a:stretch>
        </p:blipFill>
        <p:spPr>
          <a:xfrm>
            <a:off x="6095550" y="492450"/>
            <a:ext cx="2863200" cy="3812694"/>
          </a:xfrm>
          <a:prstGeom prst="rect">
            <a:avLst/>
          </a:prstGeom>
          <a:noFill/>
          <a:ln>
            <a:noFill/>
          </a:ln>
        </p:spPr>
      </p:pic>
      <p:sp>
        <p:nvSpPr>
          <p:cNvPr id="121" name="Google Shape;121;p16"/>
          <p:cNvSpPr txBox="1"/>
          <p:nvPr/>
        </p:nvSpPr>
        <p:spPr>
          <a:xfrm>
            <a:off x="6095550" y="4518175"/>
            <a:ext cx="28632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a:t>https://historyofyesterday.com/the-zoo-that-locks-humans-in-cages-instead-of-animals-49c7630cfa4a</a:t>
            </a:r>
            <a:endParaRPr sz="900"/>
          </a:p>
        </p:txBody>
      </p:sp>
      <p:sp>
        <p:nvSpPr>
          <p:cNvPr id="122" name="Google Shape;122;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4</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17"/>
          <p:cNvSpPr txBox="1">
            <a:spLocks noGrp="1"/>
          </p:cNvSpPr>
          <p:nvPr>
            <p:ph type="subTitle" idx="1"/>
          </p:nvPr>
        </p:nvSpPr>
        <p:spPr>
          <a:xfrm>
            <a:off x="547200" y="586793"/>
            <a:ext cx="8520600" cy="689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2750" b="1">
                <a:solidFill>
                  <a:schemeClr val="dk1"/>
                </a:solidFill>
                <a:latin typeface="Verdana"/>
                <a:ea typeface="Verdana"/>
                <a:cs typeface="Verdana"/>
                <a:sym typeface="Verdana"/>
              </a:rPr>
              <a:t>Methods and Research Sample</a:t>
            </a:r>
            <a:endParaRPr sz="2750" b="1">
              <a:solidFill>
                <a:schemeClr val="dk1"/>
              </a:solidFill>
              <a:latin typeface="Verdana"/>
              <a:ea typeface="Verdana"/>
              <a:cs typeface="Verdana"/>
              <a:sym typeface="Verdana"/>
            </a:endParaRPr>
          </a:p>
        </p:txBody>
      </p:sp>
      <p:sp>
        <p:nvSpPr>
          <p:cNvPr id="128" name="Google Shape;128;p17"/>
          <p:cNvSpPr txBox="1"/>
          <p:nvPr/>
        </p:nvSpPr>
        <p:spPr>
          <a:xfrm>
            <a:off x="376800" y="1145725"/>
            <a:ext cx="7334100" cy="4386900"/>
          </a:xfrm>
          <a:prstGeom prst="rect">
            <a:avLst/>
          </a:prstGeom>
          <a:noFill/>
          <a:ln>
            <a:noFill/>
          </a:ln>
        </p:spPr>
        <p:txBody>
          <a:bodyPr spcFirstLastPara="1" wrap="square" lIns="91425" tIns="91425" rIns="91425" bIns="91425" anchor="t" anchorCtr="0">
            <a:spAutoFit/>
          </a:bodyPr>
          <a:lstStyle/>
          <a:p>
            <a:pPr marL="457200" lvl="0" indent="-361950" algn="l" rtl="0">
              <a:spcBef>
                <a:spcPts val="0"/>
              </a:spcBef>
              <a:spcAft>
                <a:spcPts val="0"/>
              </a:spcAft>
              <a:buClr>
                <a:schemeClr val="dk1"/>
              </a:buClr>
              <a:buSzPts val="2100"/>
              <a:buFont typeface="Gill Sans"/>
              <a:buChar char="●"/>
            </a:pPr>
            <a:r>
              <a:rPr lang="en" sz="2100">
                <a:solidFill>
                  <a:schemeClr val="dk1"/>
                </a:solidFill>
                <a:latin typeface="Gill Sans"/>
                <a:ea typeface="Gill Sans"/>
                <a:cs typeface="Gill Sans"/>
                <a:sym typeface="Gill Sans"/>
              </a:rPr>
              <a:t>Acquiring tacit knowledge from institutional policies through a qualitative content analysis of embargo policies</a:t>
            </a:r>
            <a:endParaRPr sz="2100">
              <a:solidFill>
                <a:schemeClr val="dk1"/>
              </a:solidFill>
              <a:latin typeface="Gill Sans"/>
              <a:ea typeface="Gill Sans"/>
              <a:cs typeface="Gill Sans"/>
              <a:sym typeface="Gill Sans"/>
            </a:endParaRPr>
          </a:p>
          <a:p>
            <a:pPr marL="457200" lvl="0" indent="-361950" algn="l" rtl="0">
              <a:spcBef>
                <a:spcPts val="0"/>
              </a:spcBef>
              <a:spcAft>
                <a:spcPts val="0"/>
              </a:spcAft>
              <a:buSzPts val="2100"/>
              <a:buFont typeface="Gill Sans"/>
              <a:buChar char="●"/>
            </a:pPr>
            <a:r>
              <a:rPr lang="en" sz="2100">
                <a:latin typeface="Gill Sans"/>
                <a:ea typeface="Gill Sans"/>
                <a:cs typeface="Gill Sans"/>
                <a:sym typeface="Gill Sans"/>
              </a:rPr>
              <a:t>Sample: 100 universities from around the world with IRs that contain ETDs (based on OpenDOAR)</a:t>
            </a:r>
            <a:endParaRPr sz="2100">
              <a:latin typeface="Gill Sans"/>
              <a:ea typeface="Gill Sans"/>
              <a:cs typeface="Gill Sans"/>
              <a:sym typeface="Gill Sans"/>
            </a:endParaRPr>
          </a:p>
          <a:p>
            <a:pPr marL="457200" lvl="0" indent="-361950" algn="l" rtl="0">
              <a:spcBef>
                <a:spcPts val="0"/>
              </a:spcBef>
              <a:spcAft>
                <a:spcPts val="0"/>
              </a:spcAft>
              <a:buSzPts val="2100"/>
              <a:buFont typeface="Gill Sans"/>
              <a:buChar char="●"/>
            </a:pPr>
            <a:r>
              <a:rPr lang="en" sz="2100">
                <a:latin typeface="Gill Sans"/>
                <a:ea typeface="Gill Sans"/>
                <a:cs typeface="Gill Sans"/>
                <a:sym typeface="Gill Sans"/>
              </a:rPr>
              <a:t>Randomly selected, ensuring representation of different geographical regions</a:t>
            </a:r>
            <a:endParaRPr sz="2100">
              <a:latin typeface="Gill Sans"/>
              <a:ea typeface="Gill Sans"/>
              <a:cs typeface="Gill Sans"/>
              <a:sym typeface="Gill Sans"/>
            </a:endParaRPr>
          </a:p>
          <a:p>
            <a:pPr marL="457200" lvl="0" indent="-361950" algn="l" rtl="0">
              <a:spcBef>
                <a:spcPts val="0"/>
              </a:spcBef>
              <a:spcAft>
                <a:spcPts val="0"/>
              </a:spcAft>
              <a:buClr>
                <a:schemeClr val="dk1"/>
              </a:buClr>
              <a:buSzPts val="2100"/>
              <a:buFont typeface="Gill Sans"/>
              <a:buChar char="●"/>
            </a:pPr>
            <a:r>
              <a:rPr lang="en" sz="2100">
                <a:solidFill>
                  <a:schemeClr val="dk1"/>
                </a:solidFill>
                <a:latin typeface="Gill Sans"/>
                <a:ea typeface="Gill Sans"/>
                <a:cs typeface="Gill Sans"/>
                <a:sym typeface="Gill Sans"/>
              </a:rPr>
              <a:t>The samples were from 37 individual countries and seven different regions, namely Europe &amp; Central Asia (n=37), East Asia &amp; Pacific (n=28), North America (n=19), South Asia (n=6), Latin America &amp; Caribbean (n=5), Middle East &amp; North Africa (n=3), and Sub-Saharan Africa (n=2)</a:t>
            </a:r>
            <a:endParaRPr sz="2100">
              <a:solidFill>
                <a:schemeClr val="dk1"/>
              </a:solidFill>
              <a:latin typeface="Gill Sans"/>
              <a:ea typeface="Gill Sans"/>
              <a:cs typeface="Gill Sans"/>
              <a:sym typeface="Gill Sans"/>
            </a:endParaRPr>
          </a:p>
          <a:p>
            <a:pPr marL="457200" lvl="0" indent="0" algn="l" rtl="0">
              <a:spcBef>
                <a:spcPts val="0"/>
              </a:spcBef>
              <a:spcAft>
                <a:spcPts val="0"/>
              </a:spcAft>
              <a:buNone/>
            </a:pPr>
            <a:endParaRPr sz="2100">
              <a:solidFill>
                <a:schemeClr val="dk1"/>
              </a:solidFill>
              <a:latin typeface="Gill Sans"/>
              <a:ea typeface="Gill Sans"/>
              <a:cs typeface="Gill Sans"/>
              <a:sym typeface="Gill Sans"/>
            </a:endParaRPr>
          </a:p>
          <a:p>
            <a:pPr marL="457200" lvl="0" indent="0" algn="l" rtl="0">
              <a:spcBef>
                <a:spcPts val="0"/>
              </a:spcBef>
              <a:spcAft>
                <a:spcPts val="0"/>
              </a:spcAft>
              <a:buNone/>
            </a:pPr>
            <a:endParaRPr sz="2100">
              <a:latin typeface="Gill Sans"/>
              <a:ea typeface="Gill Sans"/>
              <a:cs typeface="Gill Sans"/>
              <a:sym typeface="Gill Sans"/>
            </a:endParaRPr>
          </a:p>
        </p:txBody>
      </p:sp>
      <p:sp>
        <p:nvSpPr>
          <p:cNvPr id="129" name="Google Shape;129;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5</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b="1">
                <a:latin typeface="Verdana"/>
                <a:ea typeface="Verdana"/>
                <a:cs typeface="Verdana"/>
                <a:sym typeface="Verdana"/>
              </a:rPr>
              <a:t>Data Collection and Analysis</a:t>
            </a:r>
            <a:endParaRPr b="1">
              <a:latin typeface="Verdana"/>
              <a:ea typeface="Verdana"/>
              <a:cs typeface="Verdana"/>
              <a:sym typeface="Verdana"/>
            </a:endParaRPr>
          </a:p>
        </p:txBody>
      </p:sp>
      <p:sp>
        <p:nvSpPr>
          <p:cNvPr id="135" name="Google Shape;135;p18"/>
          <p:cNvSpPr txBox="1">
            <a:spLocks noGrp="1"/>
          </p:cNvSpPr>
          <p:nvPr>
            <p:ph type="body" idx="1"/>
          </p:nvPr>
        </p:nvSpPr>
        <p:spPr>
          <a:xfrm>
            <a:off x="214875" y="1152475"/>
            <a:ext cx="8783100" cy="3735900"/>
          </a:xfrm>
          <a:prstGeom prst="rect">
            <a:avLst/>
          </a:prstGeom>
        </p:spPr>
        <p:txBody>
          <a:bodyPr spcFirstLastPara="1" wrap="square" lIns="91425" tIns="91425" rIns="91425" bIns="91425" anchor="t" anchorCtr="0">
            <a:normAutofit fontScale="92500" lnSpcReduction="20000"/>
          </a:bodyPr>
          <a:lstStyle/>
          <a:p>
            <a:pPr marL="457200" lvl="0" indent="-354885" algn="l" rtl="0">
              <a:spcBef>
                <a:spcPts val="0"/>
              </a:spcBef>
              <a:spcAft>
                <a:spcPts val="0"/>
              </a:spcAft>
              <a:buClr>
                <a:schemeClr val="dk1"/>
              </a:buClr>
              <a:buSzPct val="100000"/>
              <a:buFont typeface="Gill Sans"/>
              <a:buChar char="●"/>
            </a:pPr>
            <a:r>
              <a:rPr lang="en" sz="2150">
                <a:solidFill>
                  <a:schemeClr val="dk1"/>
                </a:solidFill>
                <a:latin typeface="Gill Sans"/>
                <a:ea typeface="Gill Sans"/>
                <a:cs typeface="Gill Sans"/>
                <a:sym typeface="Gill Sans"/>
              </a:rPr>
              <a:t>HEIs’ websites were searched to access relevant policies;</a:t>
            </a:r>
            <a:endParaRPr sz="2150">
              <a:solidFill>
                <a:schemeClr val="dk1"/>
              </a:solidFill>
              <a:latin typeface="Gill Sans"/>
              <a:ea typeface="Gill Sans"/>
              <a:cs typeface="Gill Sans"/>
              <a:sym typeface="Gill Sans"/>
            </a:endParaRPr>
          </a:p>
          <a:p>
            <a:pPr marL="457200" lvl="0" indent="-354885" algn="l" rtl="0">
              <a:spcBef>
                <a:spcPts val="0"/>
              </a:spcBef>
              <a:spcAft>
                <a:spcPts val="0"/>
              </a:spcAft>
              <a:buClr>
                <a:schemeClr val="dk1"/>
              </a:buClr>
              <a:buSzPct val="100000"/>
              <a:buFont typeface="Gill Sans"/>
              <a:buChar char="●"/>
            </a:pPr>
            <a:r>
              <a:rPr lang="en" sz="2150">
                <a:solidFill>
                  <a:schemeClr val="dk1"/>
                </a:solidFill>
                <a:latin typeface="Gill Sans"/>
                <a:ea typeface="Gill Sans"/>
                <a:cs typeface="Gill Sans"/>
                <a:sym typeface="Gill Sans"/>
              </a:rPr>
              <a:t>Google was searched for finding relevant policies via a query: (restriction OR disclose OR "restricted access" OR withhold OR stay OR embargo) (theses OR thesis OR dissertation) site:[HEI URL (for example:rmit.edu.au)];</a:t>
            </a:r>
            <a:endParaRPr sz="2150">
              <a:solidFill>
                <a:schemeClr val="dk1"/>
              </a:solidFill>
              <a:latin typeface="Gill Sans"/>
              <a:ea typeface="Gill Sans"/>
              <a:cs typeface="Gill Sans"/>
              <a:sym typeface="Gill Sans"/>
            </a:endParaRPr>
          </a:p>
          <a:p>
            <a:pPr marL="457200" lvl="0" indent="-351948" algn="l" rtl="0">
              <a:lnSpc>
                <a:spcPct val="100000"/>
              </a:lnSpc>
              <a:spcBef>
                <a:spcPts val="0"/>
              </a:spcBef>
              <a:spcAft>
                <a:spcPts val="0"/>
              </a:spcAft>
              <a:buClr>
                <a:schemeClr val="dk1"/>
              </a:buClr>
              <a:buSzPct val="100000"/>
              <a:buFont typeface="Gill Sans"/>
              <a:buChar char="●"/>
            </a:pPr>
            <a:r>
              <a:rPr lang="en" sz="2100">
                <a:solidFill>
                  <a:schemeClr val="dk1"/>
                </a:solidFill>
                <a:latin typeface="Gill Sans"/>
                <a:ea typeface="Gill Sans"/>
                <a:cs typeface="Gill Sans"/>
                <a:sym typeface="Gill Sans"/>
              </a:rPr>
              <a:t>Information gathered</a:t>
            </a:r>
            <a:endParaRPr sz="2100">
              <a:solidFill>
                <a:schemeClr val="dk1"/>
              </a:solidFill>
              <a:latin typeface="Gill Sans"/>
              <a:ea typeface="Gill Sans"/>
              <a:cs typeface="Gill Sans"/>
              <a:sym typeface="Gill Sans"/>
            </a:endParaRPr>
          </a:p>
          <a:p>
            <a:pPr marL="914400" lvl="1" indent="-351948" algn="l" rtl="0">
              <a:lnSpc>
                <a:spcPct val="100000"/>
              </a:lnSpc>
              <a:spcBef>
                <a:spcPts val="0"/>
              </a:spcBef>
              <a:spcAft>
                <a:spcPts val="0"/>
              </a:spcAft>
              <a:buClr>
                <a:schemeClr val="dk1"/>
              </a:buClr>
              <a:buSzPct val="100000"/>
              <a:buFont typeface="Gill Sans"/>
              <a:buChar char="○"/>
            </a:pPr>
            <a:r>
              <a:rPr lang="en" sz="2100">
                <a:solidFill>
                  <a:schemeClr val="dk1"/>
                </a:solidFill>
                <a:latin typeface="Gill Sans"/>
                <a:ea typeface="Gill Sans"/>
                <a:cs typeface="Gill Sans"/>
                <a:sym typeface="Gill Sans"/>
              </a:rPr>
              <a:t>Institution name, country, Shanghai ranking, policy URL, language, title;</a:t>
            </a:r>
            <a:endParaRPr sz="2100">
              <a:solidFill>
                <a:schemeClr val="dk1"/>
              </a:solidFill>
              <a:latin typeface="Gill Sans"/>
              <a:ea typeface="Gill Sans"/>
              <a:cs typeface="Gill Sans"/>
              <a:sym typeface="Gill Sans"/>
            </a:endParaRPr>
          </a:p>
          <a:p>
            <a:pPr marL="914400" lvl="1" indent="-351948" algn="l" rtl="0">
              <a:lnSpc>
                <a:spcPct val="100000"/>
              </a:lnSpc>
              <a:spcBef>
                <a:spcPts val="0"/>
              </a:spcBef>
              <a:spcAft>
                <a:spcPts val="0"/>
              </a:spcAft>
              <a:buClr>
                <a:schemeClr val="dk1"/>
              </a:buClr>
              <a:buSzPct val="100000"/>
              <a:buFont typeface="Gill Sans"/>
              <a:buChar char="○"/>
            </a:pPr>
            <a:r>
              <a:rPr lang="en" sz="2100">
                <a:solidFill>
                  <a:schemeClr val="dk1"/>
                </a:solidFill>
                <a:latin typeface="Gill Sans"/>
                <a:ea typeface="Gill Sans"/>
                <a:cs typeface="Gill Sans"/>
                <a:sym typeface="Gill Sans"/>
              </a:rPr>
              <a:t>Voluntary or mandatory, minimum and maximum length, permanant embargoes;</a:t>
            </a:r>
            <a:endParaRPr sz="2100">
              <a:solidFill>
                <a:schemeClr val="dk1"/>
              </a:solidFill>
              <a:latin typeface="Gill Sans"/>
              <a:ea typeface="Gill Sans"/>
              <a:cs typeface="Gill Sans"/>
              <a:sym typeface="Gill Sans"/>
            </a:endParaRPr>
          </a:p>
          <a:p>
            <a:pPr marL="914400" lvl="1" indent="-351948" algn="l" rtl="0">
              <a:lnSpc>
                <a:spcPct val="100000"/>
              </a:lnSpc>
              <a:spcBef>
                <a:spcPts val="0"/>
              </a:spcBef>
              <a:spcAft>
                <a:spcPts val="0"/>
              </a:spcAft>
              <a:buClr>
                <a:schemeClr val="dk1"/>
              </a:buClr>
              <a:buSzPct val="100000"/>
              <a:buFont typeface="Gill Sans"/>
              <a:buChar char="○"/>
            </a:pPr>
            <a:r>
              <a:rPr lang="en" sz="2100">
                <a:solidFill>
                  <a:schemeClr val="dk1"/>
                </a:solidFill>
                <a:latin typeface="Gill Sans"/>
                <a:ea typeface="Gill Sans"/>
                <a:cs typeface="Gill Sans"/>
                <a:sym typeface="Gill Sans"/>
              </a:rPr>
              <a:t>Alternative access, component restriction, by subject area, by educational level, by decision-maker;</a:t>
            </a:r>
            <a:endParaRPr sz="2100">
              <a:solidFill>
                <a:schemeClr val="dk1"/>
              </a:solidFill>
              <a:latin typeface="Gill Sans"/>
              <a:ea typeface="Gill Sans"/>
              <a:cs typeface="Gill Sans"/>
              <a:sym typeface="Gill Sans"/>
            </a:endParaRPr>
          </a:p>
          <a:p>
            <a:pPr marL="914400" lvl="1" indent="-351948" algn="l" rtl="0">
              <a:lnSpc>
                <a:spcPct val="100000"/>
              </a:lnSpc>
              <a:spcBef>
                <a:spcPts val="0"/>
              </a:spcBef>
              <a:spcAft>
                <a:spcPts val="0"/>
              </a:spcAft>
              <a:buClr>
                <a:schemeClr val="dk1"/>
              </a:buClr>
              <a:buSzPct val="100000"/>
              <a:buFont typeface="Gill Sans"/>
              <a:buChar char="○"/>
            </a:pPr>
            <a:r>
              <a:rPr lang="en" sz="2100">
                <a:solidFill>
                  <a:schemeClr val="dk1"/>
                </a:solidFill>
                <a:latin typeface="Gill Sans"/>
                <a:ea typeface="Gill Sans"/>
                <a:cs typeface="Gill Sans"/>
                <a:sym typeface="Gill Sans"/>
              </a:rPr>
              <a:t>Criteria/Reasons for Embargoes</a:t>
            </a:r>
            <a:endParaRPr sz="2100">
              <a:solidFill>
                <a:schemeClr val="dk1"/>
              </a:solidFill>
              <a:latin typeface="Gill Sans"/>
              <a:ea typeface="Gill Sans"/>
              <a:cs typeface="Gill Sans"/>
              <a:sym typeface="Gill Sans"/>
            </a:endParaRPr>
          </a:p>
          <a:p>
            <a:pPr marL="457200" lvl="0" indent="-354885" algn="l" rtl="0">
              <a:spcBef>
                <a:spcPts val="0"/>
              </a:spcBef>
              <a:spcAft>
                <a:spcPts val="0"/>
              </a:spcAft>
              <a:buClr>
                <a:schemeClr val="dk1"/>
              </a:buClr>
              <a:buSzPct val="100000"/>
              <a:buFont typeface="Gill Sans"/>
              <a:buChar char="●"/>
            </a:pPr>
            <a:r>
              <a:rPr lang="en" sz="2150">
                <a:solidFill>
                  <a:schemeClr val="dk1"/>
                </a:solidFill>
                <a:latin typeface="Gill Sans"/>
                <a:ea typeface="Gill Sans"/>
                <a:cs typeface="Gill Sans"/>
                <a:sym typeface="Gill Sans"/>
              </a:rPr>
              <a:t>Policies/guidelines were imported into 'MAXQDA 2020' for further investigation</a:t>
            </a:r>
            <a:endParaRPr sz="2150">
              <a:solidFill>
                <a:schemeClr val="dk1"/>
              </a:solidFill>
              <a:latin typeface="Gill Sans"/>
              <a:ea typeface="Gill Sans"/>
              <a:cs typeface="Gill Sans"/>
              <a:sym typeface="Gill Sans"/>
            </a:endParaRPr>
          </a:p>
        </p:txBody>
      </p:sp>
      <p:sp>
        <p:nvSpPr>
          <p:cNvPr id="136" name="Google Shape;136;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19"/>
          <p:cNvSpPr txBox="1">
            <a:spLocks noGrp="1"/>
          </p:cNvSpPr>
          <p:nvPr>
            <p:ph type="title"/>
          </p:nvPr>
        </p:nvSpPr>
        <p:spPr>
          <a:xfrm>
            <a:off x="311700" y="163000"/>
            <a:ext cx="8520600" cy="10455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b="1">
                <a:latin typeface="Verdana"/>
                <a:ea typeface="Verdana"/>
                <a:cs typeface="Verdana"/>
                <a:sym typeface="Verdana"/>
              </a:rPr>
              <a:t>Findings</a:t>
            </a:r>
            <a:endParaRPr b="1">
              <a:latin typeface="Verdana"/>
              <a:ea typeface="Verdana"/>
              <a:cs typeface="Verdana"/>
              <a:sym typeface="Verdana"/>
            </a:endParaRPr>
          </a:p>
          <a:p>
            <a:pPr marL="0" lvl="0" indent="0" algn="l" rtl="0">
              <a:spcBef>
                <a:spcPts val="0"/>
              </a:spcBef>
              <a:spcAft>
                <a:spcPts val="0"/>
              </a:spcAft>
              <a:buClr>
                <a:schemeClr val="dk1"/>
              </a:buClr>
              <a:buSzPct val="55000"/>
              <a:buFont typeface="Arial"/>
              <a:buNone/>
            </a:pPr>
            <a:endParaRPr sz="2000" b="1">
              <a:latin typeface="Verdana"/>
              <a:ea typeface="Verdana"/>
              <a:cs typeface="Verdana"/>
              <a:sym typeface="Verdana"/>
            </a:endParaRPr>
          </a:p>
          <a:p>
            <a:pPr marL="0" lvl="0" indent="0" algn="l" rtl="0">
              <a:spcBef>
                <a:spcPts val="0"/>
              </a:spcBef>
              <a:spcAft>
                <a:spcPts val="0"/>
              </a:spcAft>
              <a:buClr>
                <a:schemeClr val="dk1"/>
              </a:buClr>
              <a:buSzPct val="55000"/>
              <a:buFont typeface="Arial"/>
              <a:buNone/>
            </a:pPr>
            <a:r>
              <a:rPr lang="en" sz="2000" b="1">
                <a:latin typeface="Verdana"/>
                <a:ea typeface="Verdana"/>
                <a:cs typeface="Verdana"/>
                <a:sym typeface="Verdana"/>
              </a:rPr>
              <a:t>Who has an embargo policy?</a:t>
            </a:r>
            <a:endParaRPr sz="2000"/>
          </a:p>
        </p:txBody>
      </p:sp>
      <p:pic>
        <p:nvPicPr>
          <p:cNvPr id="142" name="Google Shape;142;p19" title="Points scored"/>
          <p:cNvPicPr preferRelativeResize="0"/>
          <p:nvPr/>
        </p:nvPicPr>
        <p:blipFill>
          <a:blip r:embed="rId3">
            <a:alphaModFix/>
          </a:blip>
          <a:stretch>
            <a:fillRect/>
          </a:stretch>
        </p:blipFill>
        <p:spPr>
          <a:xfrm>
            <a:off x="1344750" y="1152475"/>
            <a:ext cx="6454503" cy="3991025"/>
          </a:xfrm>
          <a:prstGeom prst="rect">
            <a:avLst/>
          </a:prstGeom>
          <a:noFill/>
          <a:ln>
            <a:noFill/>
          </a:ln>
          <a:effectLst>
            <a:reflection endPos="30000" dist="38100" dir="5400000" fadeDir="5400012" sy="-100000" algn="bl" rotWithShape="0"/>
          </a:effectLst>
        </p:spPr>
      </p:pic>
      <p:sp>
        <p:nvSpPr>
          <p:cNvPr id="143" name="Google Shape;143;p19"/>
          <p:cNvSpPr txBox="1"/>
          <p:nvPr/>
        </p:nvSpPr>
        <p:spPr>
          <a:xfrm>
            <a:off x="311700" y="1856250"/>
            <a:ext cx="2113800" cy="861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200">
                <a:latin typeface="Gill Sans"/>
                <a:ea typeface="Gill Sans"/>
                <a:cs typeface="Gill Sans"/>
                <a:sym typeface="Gill Sans"/>
              </a:rPr>
              <a:t>Yes: 43 </a:t>
            </a:r>
            <a:endParaRPr sz="2200">
              <a:latin typeface="Gill Sans"/>
              <a:ea typeface="Gill Sans"/>
              <a:cs typeface="Gill Sans"/>
              <a:sym typeface="Gill Sans"/>
            </a:endParaRPr>
          </a:p>
          <a:p>
            <a:pPr marL="0" lvl="0" indent="0" algn="l" rtl="0">
              <a:spcBef>
                <a:spcPts val="0"/>
              </a:spcBef>
              <a:spcAft>
                <a:spcPts val="0"/>
              </a:spcAft>
              <a:buNone/>
            </a:pPr>
            <a:r>
              <a:rPr lang="en" sz="2200">
                <a:latin typeface="Gill Sans"/>
                <a:ea typeface="Gill Sans"/>
                <a:cs typeface="Gill Sans"/>
                <a:sym typeface="Gill Sans"/>
              </a:rPr>
              <a:t>No: 57</a:t>
            </a:r>
            <a:endParaRPr sz="2200">
              <a:latin typeface="Gill Sans"/>
              <a:ea typeface="Gill Sans"/>
              <a:cs typeface="Gill Sans"/>
              <a:sym typeface="Gill Sans"/>
            </a:endParaRPr>
          </a:p>
        </p:txBody>
      </p:sp>
      <p:sp>
        <p:nvSpPr>
          <p:cNvPr id="144" name="Google Shape;144;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0"/>
          <p:cNvSpPr txBox="1">
            <a:spLocks noGrp="1"/>
          </p:cNvSpPr>
          <p:nvPr>
            <p:ph type="title"/>
          </p:nvPr>
        </p:nvSpPr>
        <p:spPr>
          <a:xfrm>
            <a:off x="311700" y="163000"/>
            <a:ext cx="8520600" cy="10455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b="1">
                <a:latin typeface="Verdana"/>
                <a:ea typeface="Verdana"/>
                <a:cs typeface="Verdana"/>
                <a:sym typeface="Verdana"/>
              </a:rPr>
              <a:t>Findings</a:t>
            </a:r>
            <a:endParaRPr b="1">
              <a:latin typeface="Verdana"/>
              <a:ea typeface="Verdana"/>
              <a:cs typeface="Verdana"/>
              <a:sym typeface="Verdana"/>
            </a:endParaRPr>
          </a:p>
          <a:p>
            <a:pPr marL="0" lvl="0" indent="0" algn="l" rtl="0">
              <a:spcBef>
                <a:spcPts val="0"/>
              </a:spcBef>
              <a:spcAft>
                <a:spcPts val="0"/>
              </a:spcAft>
              <a:buNone/>
            </a:pPr>
            <a:endParaRPr sz="2000" b="1">
              <a:latin typeface="Verdana"/>
              <a:ea typeface="Verdana"/>
              <a:cs typeface="Verdana"/>
              <a:sym typeface="Verdana"/>
            </a:endParaRPr>
          </a:p>
          <a:p>
            <a:pPr marL="0" lvl="0" indent="0" algn="l" rtl="0">
              <a:spcBef>
                <a:spcPts val="0"/>
              </a:spcBef>
              <a:spcAft>
                <a:spcPts val="0"/>
              </a:spcAft>
              <a:buNone/>
            </a:pPr>
            <a:r>
              <a:rPr lang="en" sz="2000" b="1">
                <a:latin typeface="Verdana"/>
                <a:ea typeface="Verdana"/>
                <a:cs typeface="Verdana"/>
                <a:sym typeface="Verdana"/>
              </a:rPr>
              <a:t>Who has an embargo policy, by region?</a:t>
            </a:r>
            <a:endParaRPr sz="2000"/>
          </a:p>
        </p:txBody>
      </p:sp>
      <p:graphicFrame>
        <p:nvGraphicFramePr>
          <p:cNvPr id="150" name="Google Shape;150;p20"/>
          <p:cNvGraphicFramePr/>
          <p:nvPr/>
        </p:nvGraphicFramePr>
        <p:xfrm>
          <a:off x="253125" y="1370100"/>
          <a:ext cx="8520575" cy="3608639"/>
        </p:xfrm>
        <a:graphic>
          <a:graphicData uri="http://schemas.openxmlformats.org/drawingml/2006/table">
            <a:tbl>
              <a:tblPr>
                <a:noFill/>
                <a:tableStyleId>{0E70946B-AB67-4A7D-9C55-CB241309B26F}</a:tableStyleId>
              </a:tblPr>
              <a:tblGrid>
                <a:gridCol w="2703050">
                  <a:extLst>
                    <a:ext uri="{9D8B030D-6E8A-4147-A177-3AD203B41FA5}">
                      <a16:colId xmlns:a16="http://schemas.microsoft.com/office/drawing/2014/main" val="20000"/>
                    </a:ext>
                  </a:extLst>
                </a:gridCol>
                <a:gridCol w="1466975">
                  <a:extLst>
                    <a:ext uri="{9D8B030D-6E8A-4147-A177-3AD203B41FA5}">
                      <a16:colId xmlns:a16="http://schemas.microsoft.com/office/drawing/2014/main" val="20001"/>
                    </a:ext>
                  </a:extLst>
                </a:gridCol>
                <a:gridCol w="2133950">
                  <a:extLst>
                    <a:ext uri="{9D8B030D-6E8A-4147-A177-3AD203B41FA5}">
                      <a16:colId xmlns:a16="http://schemas.microsoft.com/office/drawing/2014/main" val="20002"/>
                    </a:ext>
                  </a:extLst>
                </a:gridCol>
                <a:gridCol w="2216600">
                  <a:extLst>
                    <a:ext uri="{9D8B030D-6E8A-4147-A177-3AD203B41FA5}">
                      <a16:colId xmlns:a16="http://schemas.microsoft.com/office/drawing/2014/main" val="20003"/>
                    </a:ext>
                  </a:extLst>
                </a:gridCol>
              </a:tblGrid>
              <a:tr h="444500">
                <a:tc>
                  <a:txBody>
                    <a:bodyPr/>
                    <a:lstStyle/>
                    <a:p>
                      <a:pPr marL="0" lvl="0" indent="0" algn="ctr" rtl="0">
                        <a:lnSpc>
                          <a:spcPct val="80000"/>
                        </a:lnSpc>
                        <a:spcBef>
                          <a:spcPts val="0"/>
                        </a:spcBef>
                        <a:spcAft>
                          <a:spcPts val="0"/>
                        </a:spcAft>
                        <a:buNone/>
                      </a:pPr>
                      <a:r>
                        <a:rPr lang="en" b="1"/>
                        <a:t>Region</a:t>
                      </a:r>
                      <a:endParaRPr b="1"/>
                    </a:p>
                  </a:txBody>
                  <a:tcPr marL="68575" marR="68575" marT="91425" marB="91425">
                    <a:lnT w="12650" cap="flat" cmpd="sng">
                      <a:solidFill>
                        <a:srgbClr val="8064A2"/>
                      </a:solidFill>
                      <a:prstDash val="solid"/>
                      <a:round/>
                      <a:headEnd type="none" w="sm" len="sm"/>
                      <a:tailEnd type="none" w="sm" len="sm"/>
                    </a:lnT>
                    <a:lnB w="12650" cap="flat" cmpd="sng">
                      <a:solidFill>
                        <a:srgbClr val="8064A2"/>
                      </a:solidFill>
                      <a:prstDash val="solid"/>
                      <a:round/>
                      <a:headEnd type="none" w="sm" len="sm"/>
                      <a:tailEnd type="none" w="sm" len="sm"/>
                    </a:lnB>
                  </a:tcPr>
                </a:tc>
                <a:tc>
                  <a:txBody>
                    <a:bodyPr/>
                    <a:lstStyle/>
                    <a:p>
                      <a:pPr marL="0" lvl="0" indent="0" algn="ctr" rtl="0">
                        <a:lnSpc>
                          <a:spcPct val="80000"/>
                        </a:lnSpc>
                        <a:spcBef>
                          <a:spcPts val="0"/>
                        </a:spcBef>
                        <a:spcAft>
                          <a:spcPts val="0"/>
                        </a:spcAft>
                        <a:buNone/>
                      </a:pPr>
                      <a:r>
                        <a:rPr lang="en" b="1"/>
                        <a:t># of selected HEIs</a:t>
                      </a:r>
                      <a:endParaRPr b="1"/>
                    </a:p>
                  </a:txBody>
                  <a:tcPr marL="68575" marR="68575" marT="91425" marB="91425">
                    <a:lnT w="12650" cap="flat" cmpd="sng">
                      <a:solidFill>
                        <a:srgbClr val="8064A2"/>
                      </a:solidFill>
                      <a:prstDash val="solid"/>
                      <a:round/>
                      <a:headEnd type="none" w="sm" len="sm"/>
                      <a:tailEnd type="none" w="sm" len="sm"/>
                    </a:lnT>
                    <a:lnB w="12650" cap="flat" cmpd="sng">
                      <a:solidFill>
                        <a:srgbClr val="8064A2"/>
                      </a:solidFill>
                      <a:prstDash val="solid"/>
                      <a:round/>
                      <a:headEnd type="none" w="sm" len="sm"/>
                      <a:tailEnd type="none" w="sm" len="sm"/>
                    </a:lnB>
                  </a:tcPr>
                </a:tc>
                <a:tc>
                  <a:txBody>
                    <a:bodyPr/>
                    <a:lstStyle/>
                    <a:p>
                      <a:pPr marL="0" lvl="0" indent="0" algn="ctr" rtl="0">
                        <a:lnSpc>
                          <a:spcPct val="80000"/>
                        </a:lnSpc>
                        <a:spcBef>
                          <a:spcPts val="0"/>
                        </a:spcBef>
                        <a:spcAft>
                          <a:spcPts val="0"/>
                        </a:spcAft>
                        <a:buNone/>
                      </a:pPr>
                      <a:r>
                        <a:rPr lang="en" b="1"/>
                        <a:t># of HEIs without embargo policy</a:t>
                      </a:r>
                      <a:endParaRPr b="1"/>
                    </a:p>
                  </a:txBody>
                  <a:tcPr marL="68575" marR="68575" marT="91425" marB="91425">
                    <a:lnT w="12650" cap="flat" cmpd="sng">
                      <a:solidFill>
                        <a:srgbClr val="8064A2"/>
                      </a:solidFill>
                      <a:prstDash val="solid"/>
                      <a:round/>
                      <a:headEnd type="none" w="sm" len="sm"/>
                      <a:tailEnd type="none" w="sm" len="sm"/>
                    </a:lnT>
                    <a:lnB w="12650" cap="flat" cmpd="sng">
                      <a:solidFill>
                        <a:srgbClr val="8064A2"/>
                      </a:solidFill>
                      <a:prstDash val="solid"/>
                      <a:round/>
                      <a:headEnd type="none" w="sm" len="sm"/>
                      <a:tailEnd type="none" w="sm" len="sm"/>
                    </a:lnB>
                  </a:tcPr>
                </a:tc>
                <a:tc>
                  <a:txBody>
                    <a:bodyPr/>
                    <a:lstStyle/>
                    <a:p>
                      <a:pPr marL="0" lvl="0" indent="0" algn="ctr" rtl="0">
                        <a:lnSpc>
                          <a:spcPct val="80000"/>
                        </a:lnSpc>
                        <a:spcBef>
                          <a:spcPts val="0"/>
                        </a:spcBef>
                        <a:spcAft>
                          <a:spcPts val="0"/>
                        </a:spcAft>
                        <a:buNone/>
                      </a:pPr>
                      <a:r>
                        <a:rPr lang="en" b="1"/>
                        <a:t># of HEIs with embargo policy</a:t>
                      </a:r>
                      <a:endParaRPr b="1"/>
                    </a:p>
                  </a:txBody>
                  <a:tcPr marL="68575" marR="68575" marT="91425" marB="91425">
                    <a:lnT w="12650" cap="flat" cmpd="sng">
                      <a:solidFill>
                        <a:srgbClr val="8064A2"/>
                      </a:solidFill>
                      <a:prstDash val="solid"/>
                      <a:round/>
                      <a:headEnd type="none" w="sm" len="sm"/>
                      <a:tailEnd type="none" w="sm" len="sm"/>
                    </a:lnT>
                    <a:lnB w="12650" cap="flat" cmpd="sng">
                      <a:solidFill>
                        <a:srgbClr val="8064A2"/>
                      </a:solidFill>
                      <a:prstDash val="solid"/>
                      <a:round/>
                      <a:headEnd type="none" w="sm" len="sm"/>
                      <a:tailEnd type="none" w="sm" len="sm"/>
                    </a:lnB>
                  </a:tcPr>
                </a:tc>
                <a:extLst>
                  <a:ext uri="{0D108BD9-81ED-4DB2-BD59-A6C34878D82A}">
                    <a16:rowId xmlns:a16="http://schemas.microsoft.com/office/drawing/2014/main" val="10000"/>
                  </a:ext>
                </a:extLst>
              </a:tr>
              <a:tr h="396725">
                <a:tc>
                  <a:txBody>
                    <a:bodyPr/>
                    <a:lstStyle/>
                    <a:p>
                      <a:pPr marL="0" lvl="0" indent="0" algn="l" rtl="0">
                        <a:lnSpc>
                          <a:spcPct val="80000"/>
                        </a:lnSpc>
                        <a:spcBef>
                          <a:spcPts val="0"/>
                        </a:spcBef>
                        <a:spcAft>
                          <a:spcPts val="0"/>
                        </a:spcAft>
                        <a:buNone/>
                      </a:pPr>
                      <a:r>
                        <a:rPr lang="en" b="1"/>
                        <a:t>East Asia &amp; Pacific</a:t>
                      </a:r>
                      <a:endParaRPr b="1"/>
                    </a:p>
                  </a:txBody>
                  <a:tcPr marL="68575" marR="68575" marT="91425" marB="91425">
                    <a:lnT w="12650" cap="flat" cmpd="sng">
                      <a:solidFill>
                        <a:srgbClr val="8064A2"/>
                      </a:solidFill>
                      <a:prstDash val="solid"/>
                      <a:round/>
                      <a:headEnd type="none" w="sm" len="sm"/>
                      <a:tailEnd type="none" w="sm" len="sm"/>
                    </a:lnT>
                    <a:solidFill>
                      <a:srgbClr val="DFD8E8"/>
                    </a:solidFill>
                  </a:tcPr>
                </a:tc>
                <a:tc>
                  <a:txBody>
                    <a:bodyPr/>
                    <a:lstStyle/>
                    <a:p>
                      <a:pPr marL="0" lvl="0" indent="0" algn="ctr" rtl="0">
                        <a:lnSpc>
                          <a:spcPct val="80000"/>
                        </a:lnSpc>
                        <a:spcBef>
                          <a:spcPts val="0"/>
                        </a:spcBef>
                        <a:spcAft>
                          <a:spcPts val="0"/>
                        </a:spcAft>
                        <a:buNone/>
                      </a:pPr>
                      <a:r>
                        <a:rPr lang="en" b="1"/>
                        <a:t>28</a:t>
                      </a:r>
                      <a:endParaRPr b="1"/>
                    </a:p>
                  </a:txBody>
                  <a:tcPr marL="68575" marR="68575" marT="91425" marB="91425">
                    <a:lnT w="12650" cap="flat" cmpd="sng">
                      <a:solidFill>
                        <a:srgbClr val="8064A2"/>
                      </a:solidFill>
                      <a:prstDash val="solid"/>
                      <a:round/>
                      <a:headEnd type="none" w="sm" len="sm"/>
                      <a:tailEnd type="none" w="sm" len="sm"/>
                    </a:lnT>
                    <a:solidFill>
                      <a:srgbClr val="DFD8E8"/>
                    </a:solidFill>
                  </a:tcPr>
                </a:tc>
                <a:tc>
                  <a:txBody>
                    <a:bodyPr/>
                    <a:lstStyle/>
                    <a:p>
                      <a:pPr marL="0" lvl="0" indent="0" algn="ctr" rtl="0">
                        <a:lnSpc>
                          <a:spcPct val="80000"/>
                        </a:lnSpc>
                        <a:spcBef>
                          <a:spcPts val="0"/>
                        </a:spcBef>
                        <a:spcAft>
                          <a:spcPts val="0"/>
                        </a:spcAft>
                        <a:buNone/>
                      </a:pPr>
                      <a:r>
                        <a:rPr lang="en" b="1"/>
                        <a:t>24</a:t>
                      </a:r>
                      <a:endParaRPr b="1"/>
                    </a:p>
                  </a:txBody>
                  <a:tcPr marL="68575" marR="68575" marT="91425" marB="91425">
                    <a:lnT w="12650" cap="flat" cmpd="sng">
                      <a:solidFill>
                        <a:srgbClr val="8064A2"/>
                      </a:solidFill>
                      <a:prstDash val="solid"/>
                      <a:round/>
                      <a:headEnd type="none" w="sm" len="sm"/>
                      <a:tailEnd type="none" w="sm" len="sm"/>
                    </a:lnT>
                    <a:solidFill>
                      <a:srgbClr val="DFD8E8"/>
                    </a:solidFill>
                  </a:tcPr>
                </a:tc>
                <a:tc>
                  <a:txBody>
                    <a:bodyPr/>
                    <a:lstStyle/>
                    <a:p>
                      <a:pPr marL="0" lvl="0" indent="0" algn="ctr" rtl="0">
                        <a:lnSpc>
                          <a:spcPct val="80000"/>
                        </a:lnSpc>
                        <a:spcBef>
                          <a:spcPts val="0"/>
                        </a:spcBef>
                        <a:spcAft>
                          <a:spcPts val="0"/>
                        </a:spcAft>
                        <a:buNone/>
                      </a:pPr>
                      <a:r>
                        <a:rPr lang="en" b="1"/>
                        <a:t>4</a:t>
                      </a:r>
                      <a:endParaRPr b="1"/>
                    </a:p>
                  </a:txBody>
                  <a:tcPr marL="68575" marR="68575" marT="91425" marB="91425">
                    <a:lnT w="12650" cap="flat" cmpd="sng">
                      <a:solidFill>
                        <a:srgbClr val="8064A2"/>
                      </a:solidFill>
                      <a:prstDash val="solid"/>
                      <a:round/>
                      <a:headEnd type="none" w="sm" len="sm"/>
                      <a:tailEnd type="none" w="sm" len="sm"/>
                    </a:lnT>
                    <a:solidFill>
                      <a:srgbClr val="DFD8E8"/>
                    </a:solidFill>
                  </a:tcPr>
                </a:tc>
                <a:extLst>
                  <a:ext uri="{0D108BD9-81ED-4DB2-BD59-A6C34878D82A}">
                    <a16:rowId xmlns:a16="http://schemas.microsoft.com/office/drawing/2014/main" val="10001"/>
                  </a:ext>
                </a:extLst>
              </a:tr>
              <a:tr h="363925">
                <a:tc>
                  <a:txBody>
                    <a:bodyPr/>
                    <a:lstStyle/>
                    <a:p>
                      <a:pPr marL="0" lvl="0" indent="0" algn="l" rtl="0">
                        <a:lnSpc>
                          <a:spcPct val="80000"/>
                        </a:lnSpc>
                        <a:spcBef>
                          <a:spcPts val="0"/>
                        </a:spcBef>
                        <a:spcAft>
                          <a:spcPts val="0"/>
                        </a:spcAft>
                        <a:buNone/>
                      </a:pPr>
                      <a:r>
                        <a:rPr lang="en" b="1"/>
                        <a:t>Europe &amp; Central Asia</a:t>
                      </a:r>
                      <a:endParaRPr b="1"/>
                    </a:p>
                  </a:txBody>
                  <a:tcPr marL="68575" marR="68575" marT="91425" marB="91425"/>
                </a:tc>
                <a:tc>
                  <a:txBody>
                    <a:bodyPr/>
                    <a:lstStyle/>
                    <a:p>
                      <a:pPr marL="0" lvl="0" indent="0" algn="ctr" rtl="0">
                        <a:lnSpc>
                          <a:spcPct val="80000"/>
                        </a:lnSpc>
                        <a:spcBef>
                          <a:spcPts val="0"/>
                        </a:spcBef>
                        <a:spcAft>
                          <a:spcPts val="0"/>
                        </a:spcAft>
                        <a:buNone/>
                      </a:pPr>
                      <a:r>
                        <a:rPr lang="en" b="1"/>
                        <a:t>37</a:t>
                      </a:r>
                      <a:endParaRPr b="1"/>
                    </a:p>
                  </a:txBody>
                  <a:tcPr marL="68575" marR="68575" marT="91425" marB="91425"/>
                </a:tc>
                <a:tc>
                  <a:txBody>
                    <a:bodyPr/>
                    <a:lstStyle/>
                    <a:p>
                      <a:pPr marL="0" lvl="0" indent="0" algn="ctr" rtl="0">
                        <a:lnSpc>
                          <a:spcPct val="80000"/>
                        </a:lnSpc>
                        <a:spcBef>
                          <a:spcPts val="0"/>
                        </a:spcBef>
                        <a:spcAft>
                          <a:spcPts val="0"/>
                        </a:spcAft>
                        <a:buNone/>
                      </a:pPr>
                      <a:r>
                        <a:rPr lang="en" b="1"/>
                        <a:t>21</a:t>
                      </a:r>
                      <a:endParaRPr b="1"/>
                    </a:p>
                  </a:txBody>
                  <a:tcPr marL="68575" marR="68575" marT="91425" marB="91425"/>
                </a:tc>
                <a:tc>
                  <a:txBody>
                    <a:bodyPr/>
                    <a:lstStyle/>
                    <a:p>
                      <a:pPr marL="0" lvl="0" indent="0" algn="ctr" rtl="0">
                        <a:lnSpc>
                          <a:spcPct val="80000"/>
                        </a:lnSpc>
                        <a:spcBef>
                          <a:spcPts val="0"/>
                        </a:spcBef>
                        <a:spcAft>
                          <a:spcPts val="0"/>
                        </a:spcAft>
                        <a:buNone/>
                      </a:pPr>
                      <a:r>
                        <a:rPr lang="en" b="1"/>
                        <a:t>16</a:t>
                      </a:r>
                      <a:endParaRPr b="1"/>
                    </a:p>
                  </a:txBody>
                  <a:tcPr marL="68575" marR="68575" marT="91425" marB="91425"/>
                </a:tc>
                <a:extLst>
                  <a:ext uri="{0D108BD9-81ED-4DB2-BD59-A6C34878D82A}">
                    <a16:rowId xmlns:a16="http://schemas.microsoft.com/office/drawing/2014/main" val="10002"/>
                  </a:ext>
                </a:extLst>
              </a:tr>
              <a:tr h="374625">
                <a:tc>
                  <a:txBody>
                    <a:bodyPr/>
                    <a:lstStyle/>
                    <a:p>
                      <a:pPr marL="0" lvl="0" indent="0" algn="l" rtl="0">
                        <a:lnSpc>
                          <a:spcPct val="80000"/>
                        </a:lnSpc>
                        <a:spcBef>
                          <a:spcPts val="0"/>
                        </a:spcBef>
                        <a:spcAft>
                          <a:spcPts val="0"/>
                        </a:spcAft>
                        <a:buNone/>
                      </a:pPr>
                      <a:r>
                        <a:rPr lang="en" b="1"/>
                        <a:t>Latin America &amp; Caribbean</a:t>
                      </a:r>
                      <a:endParaRPr b="1"/>
                    </a:p>
                  </a:txBody>
                  <a:tcPr marL="68575" marR="68575" marT="91425" marB="91425">
                    <a:solidFill>
                      <a:srgbClr val="DFD8E8"/>
                    </a:solidFill>
                  </a:tcPr>
                </a:tc>
                <a:tc>
                  <a:txBody>
                    <a:bodyPr/>
                    <a:lstStyle/>
                    <a:p>
                      <a:pPr marL="0" lvl="0" indent="0" algn="ctr" rtl="0">
                        <a:lnSpc>
                          <a:spcPct val="80000"/>
                        </a:lnSpc>
                        <a:spcBef>
                          <a:spcPts val="0"/>
                        </a:spcBef>
                        <a:spcAft>
                          <a:spcPts val="0"/>
                        </a:spcAft>
                        <a:buNone/>
                      </a:pPr>
                      <a:r>
                        <a:rPr lang="en" b="1"/>
                        <a:t>5</a:t>
                      </a:r>
                      <a:endParaRPr b="1"/>
                    </a:p>
                  </a:txBody>
                  <a:tcPr marL="68575" marR="68575" marT="91425" marB="91425">
                    <a:solidFill>
                      <a:srgbClr val="DFD8E8"/>
                    </a:solidFill>
                  </a:tcPr>
                </a:tc>
                <a:tc>
                  <a:txBody>
                    <a:bodyPr/>
                    <a:lstStyle/>
                    <a:p>
                      <a:pPr marL="0" lvl="0" indent="0" algn="ctr" rtl="0">
                        <a:lnSpc>
                          <a:spcPct val="80000"/>
                        </a:lnSpc>
                        <a:spcBef>
                          <a:spcPts val="0"/>
                        </a:spcBef>
                        <a:spcAft>
                          <a:spcPts val="0"/>
                        </a:spcAft>
                        <a:buNone/>
                      </a:pPr>
                      <a:r>
                        <a:rPr lang="en" b="1"/>
                        <a:t>4</a:t>
                      </a:r>
                      <a:endParaRPr b="1"/>
                    </a:p>
                  </a:txBody>
                  <a:tcPr marL="68575" marR="68575" marT="91425" marB="91425">
                    <a:solidFill>
                      <a:srgbClr val="DFD8E8"/>
                    </a:solidFill>
                  </a:tcPr>
                </a:tc>
                <a:tc>
                  <a:txBody>
                    <a:bodyPr/>
                    <a:lstStyle/>
                    <a:p>
                      <a:pPr marL="0" lvl="0" indent="0" algn="ctr" rtl="0">
                        <a:lnSpc>
                          <a:spcPct val="80000"/>
                        </a:lnSpc>
                        <a:spcBef>
                          <a:spcPts val="0"/>
                        </a:spcBef>
                        <a:spcAft>
                          <a:spcPts val="0"/>
                        </a:spcAft>
                        <a:buNone/>
                      </a:pPr>
                      <a:r>
                        <a:rPr lang="en" b="1"/>
                        <a:t>1</a:t>
                      </a:r>
                      <a:endParaRPr b="1"/>
                    </a:p>
                  </a:txBody>
                  <a:tcPr marL="68575" marR="68575" marT="91425" marB="91425">
                    <a:solidFill>
                      <a:srgbClr val="DFD8E8"/>
                    </a:solidFill>
                  </a:tcPr>
                </a:tc>
                <a:extLst>
                  <a:ext uri="{0D108BD9-81ED-4DB2-BD59-A6C34878D82A}">
                    <a16:rowId xmlns:a16="http://schemas.microsoft.com/office/drawing/2014/main" val="10003"/>
                  </a:ext>
                </a:extLst>
              </a:tr>
              <a:tr h="476975">
                <a:tc>
                  <a:txBody>
                    <a:bodyPr/>
                    <a:lstStyle/>
                    <a:p>
                      <a:pPr marL="0" lvl="0" indent="0" algn="l" rtl="0">
                        <a:lnSpc>
                          <a:spcPct val="80000"/>
                        </a:lnSpc>
                        <a:spcBef>
                          <a:spcPts val="0"/>
                        </a:spcBef>
                        <a:spcAft>
                          <a:spcPts val="0"/>
                        </a:spcAft>
                        <a:buNone/>
                      </a:pPr>
                      <a:r>
                        <a:rPr lang="en" b="1"/>
                        <a:t>Middle East &amp; North Africa</a:t>
                      </a:r>
                      <a:endParaRPr b="1"/>
                    </a:p>
                  </a:txBody>
                  <a:tcPr marL="68575" marR="68575" marT="91425" marB="91425"/>
                </a:tc>
                <a:tc>
                  <a:txBody>
                    <a:bodyPr/>
                    <a:lstStyle/>
                    <a:p>
                      <a:pPr marL="0" lvl="0" indent="0" algn="ctr" rtl="0">
                        <a:lnSpc>
                          <a:spcPct val="80000"/>
                        </a:lnSpc>
                        <a:spcBef>
                          <a:spcPts val="0"/>
                        </a:spcBef>
                        <a:spcAft>
                          <a:spcPts val="0"/>
                        </a:spcAft>
                        <a:buNone/>
                      </a:pPr>
                      <a:r>
                        <a:rPr lang="en" b="1"/>
                        <a:t>3</a:t>
                      </a:r>
                      <a:endParaRPr b="1"/>
                    </a:p>
                  </a:txBody>
                  <a:tcPr marL="68575" marR="68575" marT="91425" marB="91425"/>
                </a:tc>
                <a:tc>
                  <a:txBody>
                    <a:bodyPr/>
                    <a:lstStyle/>
                    <a:p>
                      <a:pPr marL="0" lvl="0" indent="0" algn="ctr" rtl="0">
                        <a:lnSpc>
                          <a:spcPct val="80000"/>
                        </a:lnSpc>
                        <a:spcBef>
                          <a:spcPts val="0"/>
                        </a:spcBef>
                        <a:spcAft>
                          <a:spcPts val="0"/>
                        </a:spcAft>
                        <a:buNone/>
                      </a:pPr>
                      <a:r>
                        <a:rPr lang="en" b="1"/>
                        <a:t>2</a:t>
                      </a:r>
                      <a:endParaRPr b="1"/>
                    </a:p>
                  </a:txBody>
                  <a:tcPr marL="68575" marR="68575" marT="91425" marB="91425"/>
                </a:tc>
                <a:tc>
                  <a:txBody>
                    <a:bodyPr/>
                    <a:lstStyle/>
                    <a:p>
                      <a:pPr marL="0" lvl="0" indent="0" algn="ctr" rtl="0">
                        <a:lnSpc>
                          <a:spcPct val="80000"/>
                        </a:lnSpc>
                        <a:spcBef>
                          <a:spcPts val="0"/>
                        </a:spcBef>
                        <a:spcAft>
                          <a:spcPts val="0"/>
                        </a:spcAft>
                        <a:buNone/>
                      </a:pPr>
                      <a:r>
                        <a:rPr lang="en" b="1"/>
                        <a:t>1</a:t>
                      </a:r>
                      <a:endParaRPr b="1"/>
                    </a:p>
                  </a:txBody>
                  <a:tcPr marL="68575" marR="68575" marT="91425" marB="91425"/>
                </a:tc>
                <a:extLst>
                  <a:ext uri="{0D108BD9-81ED-4DB2-BD59-A6C34878D82A}">
                    <a16:rowId xmlns:a16="http://schemas.microsoft.com/office/drawing/2014/main" val="10004"/>
                  </a:ext>
                </a:extLst>
              </a:tr>
              <a:tr h="337050">
                <a:tc>
                  <a:txBody>
                    <a:bodyPr/>
                    <a:lstStyle/>
                    <a:p>
                      <a:pPr marL="0" lvl="0" indent="0" algn="l" rtl="0">
                        <a:lnSpc>
                          <a:spcPct val="80000"/>
                        </a:lnSpc>
                        <a:spcBef>
                          <a:spcPts val="0"/>
                        </a:spcBef>
                        <a:spcAft>
                          <a:spcPts val="0"/>
                        </a:spcAft>
                        <a:buNone/>
                      </a:pPr>
                      <a:r>
                        <a:rPr lang="en" b="1">
                          <a:solidFill>
                            <a:schemeClr val="dk1"/>
                          </a:solidFill>
                        </a:rPr>
                        <a:t>North America</a:t>
                      </a:r>
                      <a:endParaRPr b="1">
                        <a:solidFill>
                          <a:schemeClr val="dk1"/>
                        </a:solidFill>
                      </a:endParaRPr>
                    </a:p>
                  </a:txBody>
                  <a:tcPr marL="68575" marR="68575" marT="91425" marB="91425">
                    <a:solidFill>
                      <a:srgbClr val="DFD8E8"/>
                    </a:solidFill>
                  </a:tcPr>
                </a:tc>
                <a:tc>
                  <a:txBody>
                    <a:bodyPr/>
                    <a:lstStyle/>
                    <a:p>
                      <a:pPr marL="0" lvl="0" indent="0" algn="ctr" rtl="0">
                        <a:lnSpc>
                          <a:spcPct val="80000"/>
                        </a:lnSpc>
                        <a:spcBef>
                          <a:spcPts val="0"/>
                        </a:spcBef>
                        <a:spcAft>
                          <a:spcPts val="0"/>
                        </a:spcAft>
                        <a:buNone/>
                      </a:pPr>
                      <a:r>
                        <a:rPr lang="en" b="1">
                          <a:solidFill>
                            <a:schemeClr val="dk1"/>
                          </a:solidFill>
                        </a:rPr>
                        <a:t>19</a:t>
                      </a:r>
                      <a:endParaRPr b="1">
                        <a:solidFill>
                          <a:schemeClr val="dk1"/>
                        </a:solidFill>
                      </a:endParaRPr>
                    </a:p>
                  </a:txBody>
                  <a:tcPr marL="68575" marR="68575" marT="91425" marB="91425">
                    <a:solidFill>
                      <a:srgbClr val="DFD8E8"/>
                    </a:solidFill>
                  </a:tcPr>
                </a:tc>
                <a:tc>
                  <a:txBody>
                    <a:bodyPr/>
                    <a:lstStyle/>
                    <a:p>
                      <a:pPr marL="0" lvl="0" indent="0" algn="ctr" rtl="0">
                        <a:lnSpc>
                          <a:spcPct val="80000"/>
                        </a:lnSpc>
                        <a:spcBef>
                          <a:spcPts val="0"/>
                        </a:spcBef>
                        <a:spcAft>
                          <a:spcPts val="0"/>
                        </a:spcAft>
                        <a:buNone/>
                      </a:pPr>
                      <a:r>
                        <a:rPr lang="en" b="1">
                          <a:solidFill>
                            <a:schemeClr val="dk1"/>
                          </a:solidFill>
                        </a:rPr>
                        <a:t>2</a:t>
                      </a:r>
                      <a:endParaRPr b="1">
                        <a:solidFill>
                          <a:schemeClr val="dk1"/>
                        </a:solidFill>
                      </a:endParaRPr>
                    </a:p>
                  </a:txBody>
                  <a:tcPr marL="68575" marR="68575" marT="91425" marB="91425">
                    <a:solidFill>
                      <a:srgbClr val="DFD8E8"/>
                    </a:solidFill>
                  </a:tcPr>
                </a:tc>
                <a:tc>
                  <a:txBody>
                    <a:bodyPr/>
                    <a:lstStyle/>
                    <a:p>
                      <a:pPr marL="0" lvl="0" indent="0" algn="ctr" rtl="0">
                        <a:lnSpc>
                          <a:spcPct val="80000"/>
                        </a:lnSpc>
                        <a:spcBef>
                          <a:spcPts val="0"/>
                        </a:spcBef>
                        <a:spcAft>
                          <a:spcPts val="0"/>
                        </a:spcAft>
                        <a:buNone/>
                      </a:pPr>
                      <a:r>
                        <a:rPr lang="en" b="1">
                          <a:solidFill>
                            <a:schemeClr val="dk1"/>
                          </a:solidFill>
                        </a:rPr>
                        <a:t>17</a:t>
                      </a:r>
                      <a:endParaRPr b="1">
                        <a:solidFill>
                          <a:schemeClr val="dk1"/>
                        </a:solidFill>
                      </a:endParaRPr>
                    </a:p>
                  </a:txBody>
                  <a:tcPr marL="68575" marR="68575" marT="91425" marB="91425">
                    <a:solidFill>
                      <a:srgbClr val="DFD8E8"/>
                    </a:solidFill>
                  </a:tcPr>
                </a:tc>
                <a:extLst>
                  <a:ext uri="{0D108BD9-81ED-4DB2-BD59-A6C34878D82A}">
                    <a16:rowId xmlns:a16="http://schemas.microsoft.com/office/drawing/2014/main" val="10005"/>
                  </a:ext>
                </a:extLst>
              </a:tr>
              <a:tr h="363925">
                <a:tc>
                  <a:txBody>
                    <a:bodyPr/>
                    <a:lstStyle/>
                    <a:p>
                      <a:pPr marL="0" lvl="0" indent="0" algn="l" rtl="0">
                        <a:lnSpc>
                          <a:spcPct val="80000"/>
                        </a:lnSpc>
                        <a:spcBef>
                          <a:spcPts val="0"/>
                        </a:spcBef>
                        <a:spcAft>
                          <a:spcPts val="0"/>
                        </a:spcAft>
                        <a:buNone/>
                      </a:pPr>
                      <a:r>
                        <a:rPr lang="en" b="1">
                          <a:solidFill>
                            <a:schemeClr val="dk1"/>
                          </a:solidFill>
                        </a:rPr>
                        <a:t>South Asia</a:t>
                      </a:r>
                      <a:endParaRPr b="1">
                        <a:solidFill>
                          <a:schemeClr val="dk1"/>
                        </a:solidFill>
                      </a:endParaRPr>
                    </a:p>
                  </a:txBody>
                  <a:tcPr marL="68575" marR="68575" marT="91425" marB="91425"/>
                </a:tc>
                <a:tc>
                  <a:txBody>
                    <a:bodyPr/>
                    <a:lstStyle/>
                    <a:p>
                      <a:pPr marL="0" lvl="0" indent="0" algn="ctr" rtl="0">
                        <a:lnSpc>
                          <a:spcPct val="80000"/>
                        </a:lnSpc>
                        <a:spcBef>
                          <a:spcPts val="0"/>
                        </a:spcBef>
                        <a:spcAft>
                          <a:spcPts val="0"/>
                        </a:spcAft>
                        <a:buNone/>
                      </a:pPr>
                      <a:r>
                        <a:rPr lang="en" b="1">
                          <a:solidFill>
                            <a:schemeClr val="dk1"/>
                          </a:solidFill>
                        </a:rPr>
                        <a:t>6</a:t>
                      </a:r>
                      <a:endParaRPr b="1">
                        <a:solidFill>
                          <a:schemeClr val="dk1"/>
                        </a:solidFill>
                      </a:endParaRPr>
                    </a:p>
                  </a:txBody>
                  <a:tcPr marL="68575" marR="68575" marT="91425" marB="91425"/>
                </a:tc>
                <a:tc>
                  <a:txBody>
                    <a:bodyPr/>
                    <a:lstStyle/>
                    <a:p>
                      <a:pPr marL="0" lvl="0" indent="0" algn="ctr" rtl="0">
                        <a:lnSpc>
                          <a:spcPct val="80000"/>
                        </a:lnSpc>
                        <a:spcBef>
                          <a:spcPts val="0"/>
                        </a:spcBef>
                        <a:spcAft>
                          <a:spcPts val="0"/>
                        </a:spcAft>
                        <a:buNone/>
                      </a:pPr>
                      <a:r>
                        <a:rPr lang="en" b="1">
                          <a:solidFill>
                            <a:schemeClr val="dk1"/>
                          </a:solidFill>
                        </a:rPr>
                        <a:t>4</a:t>
                      </a:r>
                      <a:endParaRPr b="1">
                        <a:solidFill>
                          <a:schemeClr val="dk1"/>
                        </a:solidFill>
                      </a:endParaRPr>
                    </a:p>
                  </a:txBody>
                  <a:tcPr marL="68575" marR="68575" marT="91425" marB="91425"/>
                </a:tc>
                <a:tc>
                  <a:txBody>
                    <a:bodyPr/>
                    <a:lstStyle/>
                    <a:p>
                      <a:pPr marL="0" lvl="0" indent="0" algn="ctr" rtl="0">
                        <a:lnSpc>
                          <a:spcPct val="80000"/>
                        </a:lnSpc>
                        <a:spcBef>
                          <a:spcPts val="0"/>
                        </a:spcBef>
                        <a:spcAft>
                          <a:spcPts val="0"/>
                        </a:spcAft>
                        <a:buNone/>
                      </a:pPr>
                      <a:r>
                        <a:rPr lang="en" b="1">
                          <a:solidFill>
                            <a:schemeClr val="dk1"/>
                          </a:solidFill>
                        </a:rPr>
                        <a:t>2</a:t>
                      </a:r>
                      <a:endParaRPr b="1">
                        <a:solidFill>
                          <a:schemeClr val="dk1"/>
                        </a:solidFill>
                      </a:endParaRPr>
                    </a:p>
                  </a:txBody>
                  <a:tcPr marL="68575" marR="68575" marT="91425" marB="91425"/>
                </a:tc>
                <a:extLst>
                  <a:ext uri="{0D108BD9-81ED-4DB2-BD59-A6C34878D82A}">
                    <a16:rowId xmlns:a16="http://schemas.microsoft.com/office/drawing/2014/main" val="10006"/>
                  </a:ext>
                </a:extLst>
              </a:tr>
              <a:tr h="390775">
                <a:tc>
                  <a:txBody>
                    <a:bodyPr/>
                    <a:lstStyle/>
                    <a:p>
                      <a:pPr marL="0" lvl="0" indent="0" algn="l" rtl="0">
                        <a:lnSpc>
                          <a:spcPct val="80000"/>
                        </a:lnSpc>
                        <a:spcBef>
                          <a:spcPts val="0"/>
                        </a:spcBef>
                        <a:spcAft>
                          <a:spcPts val="0"/>
                        </a:spcAft>
                        <a:buNone/>
                      </a:pPr>
                      <a:r>
                        <a:rPr lang="en" b="1"/>
                        <a:t>Sub-Saharan Africa</a:t>
                      </a:r>
                      <a:endParaRPr b="1"/>
                    </a:p>
                  </a:txBody>
                  <a:tcPr marL="68575" marR="68575" marT="91425" marB="91425">
                    <a:solidFill>
                      <a:srgbClr val="DFD8E8"/>
                    </a:solidFill>
                  </a:tcPr>
                </a:tc>
                <a:tc>
                  <a:txBody>
                    <a:bodyPr/>
                    <a:lstStyle/>
                    <a:p>
                      <a:pPr marL="0" lvl="0" indent="0" algn="ctr" rtl="0">
                        <a:lnSpc>
                          <a:spcPct val="80000"/>
                        </a:lnSpc>
                        <a:spcBef>
                          <a:spcPts val="0"/>
                        </a:spcBef>
                        <a:spcAft>
                          <a:spcPts val="0"/>
                        </a:spcAft>
                        <a:buNone/>
                      </a:pPr>
                      <a:r>
                        <a:rPr lang="en" b="1"/>
                        <a:t>2</a:t>
                      </a:r>
                      <a:endParaRPr b="1"/>
                    </a:p>
                  </a:txBody>
                  <a:tcPr marL="68575" marR="68575" marT="91425" marB="91425">
                    <a:solidFill>
                      <a:srgbClr val="DFD8E8"/>
                    </a:solidFill>
                  </a:tcPr>
                </a:tc>
                <a:tc>
                  <a:txBody>
                    <a:bodyPr/>
                    <a:lstStyle/>
                    <a:p>
                      <a:pPr marL="0" lvl="0" indent="0" algn="ctr" rtl="0">
                        <a:lnSpc>
                          <a:spcPct val="80000"/>
                        </a:lnSpc>
                        <a:spcBef>
                          <a:spcPts val="0"/>
                        </a:spcBef>
                        <a:spcAft>
                          <a:spcPts val="0"/>
                        </a:spcAft>
                        <a:buNone/>
                      </a:pPr>
                      <a:r>
                        <a:rPr lang="en" b="1"/>
                        <a:t>0</a:t>
                      </a:r>
                      <a:endParaRPr b="1"/>
                    </a:p>
                  </a:txBody>
                  <a:tcPr marL="68575" marR="68575" marT="91425" marB="91425">
                    <a:solidFill>
                      <a:srgbClr val="DFD8E8"/>
                    </a:solidFill>
                  </a:tcPr>
                </a:tc>
                <a:tc>
                  <a:txBody>
                    <a:bodyPr/>
                    <a:lstStyle/>
                    <a:p>
                      <a:pPr marL="0" lvl="0" indent="0" algn="ctr" rtl="0">
                        <a:lnSpc>
                          <a:spcPct val="80000"/>
                        </a:lnSpc>
                        <a:spcBef>
                          <a:spcPts val="0"/>
                        </a:spcBef>
                        <a:spcAft>
                          <a:spcPts val="0"/>
                        </a:spcAft>
                        <a:buNone/>
                      </a:pPr>
                      <a:r>
                        <a:rPr lang="en" b="1"/>
                        <a:t>2</a:t>
                      </a:r>
                      <a:endParaRPr b="1"/>
                    </a:p>
                  </a:txBody>
                  <a:tcPr marL="68575" marR="68575" marT="91425" marB="91425">
                    <a:solidFill>
                      <a:srgbClr val="DFD8E8"/>
                    </a:solidFill>
                  </a:tcPr>
                </a:tc>
                <a:extLst>
                  <a:ext uri="{0D108BD9-81ED-4DB2-BD59-A6C34878D82A}">
                    <a16:rowId xmlns:a16="http://schemas.microsoft.com/office/drawing/2014/main" val="10007"/>
                  </a:ext>
                </a:extLst>
              </a:tr>
              <a:tr h="363925">
                <a:tc>
                  <a:txBody>
                    <a:bodyPr/>
                    <a:lstStyle/>
                    <a:p>
                      <a:pPr marL="0" lvl="0" indent="0" algn="l" rtl="0">
                        <a:lnSpc>
                          <a:spcPct val="80000"/>
                        </a:lnSpc>
                        <a:spcBef>
                          <a:spcPts val="0"/>
                        </a:spcBef>
                        <a:spcAft>
                          <a:spcPts val="0"/>
                        </a:spcAft>
                        <a:buNone/>
                      </a:pPr>
                      <a:r>
                        <a:rPr lang="en" b="1"/>
                        <a:t>Grand Total</a:t>
                      </a:r>
                      <a:endParaRPr b="1"/>
                    </a:p>
                  </a:txBody>
                  <a:tcPr marL="68575" marR="68575" marT="91425" marB="91425">
                    <a:lnB w="12650" cap="flat" cmpd="sng">
                      <a:solidFill>
                        <a:srgbClr val="8064A2"/>
                      </a:solidFill>
                      <a:prstDash val="solid"/>
                      <a:round/>
                      <a:headEnd type="none" w="sm" len="sm"/>
                      <a:tailEnd type="none" w="sm" len="sm"/>
                    </a:lnB>
                  </a:tcPr>
                </a:tc>
                <a:tc>
                  <a:txBody>
                    <a:bodyPr/>
                    <a:lstStyle/>
                    <a:p>
                      <a:pPr marL="0" lvl="0" indent="0" algn="ctr" rtl="0">
                        <a:lnSpc>
                          <a:spcPct val="80000"/>
                        </a:lnSpc>
                        <a:spcBef>
                          <a:spcPts val="0"/>
                        </a:spcBef>
                        <a:spcAft>
                          <a:spcPts val="0"/>
                        </a:spcAft>
                        <a:buNone/>
                      </a:pPr>
                      <a:r>
                        <a:rPr lang="en" b="1"/>
                        <a:t>100</a:t>
                      </a:r>
                      <a:endParaRPr b="1"/>
                    </a:p>
                  </a:txBody>
                  <a:tcPr marL="68575" marR="68575" marT="91425" marB="91425">
                    <a:lnB w="12650" cap="flat" cmpd="sng">
                      <a:solidFill>
                        <a:srgbClr val="8064A2"/>
                      </a:solidFill>
                      <a:prstDash val="solid"/>
                      <a:round/>
                      <a:headEnd type="none" w="sm" len="sm"/>
                      <a:tailEnd type="none" w="sm" len="sm"/>
                    </a:lnB>
                  </a:tcPr>
                </a:tc>
                <a:tc>
                  <a:txBody>
                    <a:bodyPr/>
                    <a:lstStyle/>
                    <a:p>
                      <a:pPr marL="0" lvl="0" indent="0" algn="ctr" rtl="0">
                        <a:lnSpc>
                          <a:spcPct val="80000"/>
                        </a:lnSpc>
                        <a:spcBef>
                          <a:spcPts val="0"/>
                        </a:spcBef>
                        <a:spcAft>
                          <a:spcPts val="0"/>
                        </a:spcAft>
                        <a:buNone/>
                      </a:pPr>
                      <a:r>
                        <a:rPr lang="en" b="1"/>
                        <a:t>57</a:t>
                      </a:r>
                      <a:endParaRPr b="1"/>
                    </a:p>
                  </a:txBody>
                  <a:tcPr marL="68575" marR="68575" marT="91425" marB="91425">
                    <a:lnB w="12650" cap="flat" cmpd="sng">
                      <a:solidFill>
                        <a:srgbClr val="8064A2"/>
                      </a:solidFill>
                      <a:prstDash val="solid"/>
                      <a:round/>
                      <a:headEnd type="none" w="sm" len="sm"/>
                      <a:tailEnd type="none" w="sm" len="sm"/>
                    </a:lnB>
                  </a:tcPr>
                </a:tc>
                <a:tc>
                  <a:txBody>
                    <a:bodyPr/>
                    <a:lstStyle/>
                    <a:p>
                      <a:pPr marL="0" lvl="0" indent="0" algn="ctr" rtl="0">
                        <a:lnSpc>
                          <a:spcPct val="80000"/>
                        </a:lnSpc>
                        <a:spcBef>
                          <a:spcPts val="0"/>
                        </a:spcBef>
                        <a:spcAft>
                          <a:spcPts val="0"/>
                        </a:spcAft>
                        <a:buNone/>
                      </a:pPr>
                      <a:r>
                        <a:rPr lang="en" b="1"/>
                        <a:t>43</a:t>
                      </a:r>
                      <a:endParaRPr b="1"/>
                    </a:p>
                  </a:txBody>
                  <a:tcPr marL="68575" marR="68575" marT="91425" marB="91425">
                    <a:lnB w="12650" cap="flat" cmpd="sng">
                      <a:solidFill>
                        <a:srgbClr val="8064A2"/>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
        <p:nvSpPr>
          <p:cNvPr id="151" name="Google Shape;151;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b="1">
                <a:latin typeface="Verdana"/>
                <a:ea typeface="Verdana"/>
                <a:cs typeface="Verdana"/>
                <a:sym typeface="Verdana"/>
              </a:rPr>
              <a:t>Findings</a:t>
            </a:r>
            <a:endParaRPr b="1">
              <a:latin typeface="Verdana"/>
              <a:ea typeface="Verdana"/>
              <a:cs typeface="Verdana"/>
              <a:sym typeface="Verdana"/>
            </a:endParaRPr>
          </a:p>
        </p:txBody>
      </p:sp>
      <p:sp>
        <p:nvSpPr>
          <p:cNvPr id="157" name="Google Shape;157;p21"/>
          <p:cNvSpPr txBox="1">
            <a:spLocks noGrp="1"/>
          </p:cNvSpPr>
          <p:nvPr>
            <p:ph type="body" idx="1"/>
          </p:nvPr>
        </p:nvSpPr>
        <p:spPr>
          <a:xfrm>
            <a:off x="214875" y="1152475"/>
            <a:ext cx="8783100" cy="3735900"/>
          </a:xfrm>
          <a:prstGeom prst="rect">
            <a:avLst/>
          </a:prstGeom>
        </p:spPr>
        <p:txBody>
          <a:bodyPr spcFirstLastPara="1" wrap="square" lIns="91425" tIns="91425" rIns="91425" bIns="91425" anchor="t" anchorCtr="0">
            <a:normAutofit lnSpcReduction="20000"/>
          </a:bodyPr>
          <a:lstStyle/>
          <a:p>
            <a:pPr marL="457200" lvl="0" indent="-365125" algn="l" rtl="0">
              <a:spcBef>
                <a:spcPts val="0"/>
              </a:spcBef>
              <a:spcAft>
                <a:spcPts val="0"/>
              </a:spcAft>
              <a:buClr>
                <a:schemeClr val="dk1"/>
              </a:buClr>
              <a:buSzPts val="2150"/>
              <a:buFont typeface="Gill Sans"/>
              <a:buChar char="●"/>
            </a:pPr>
            <a:r>
              <a:rPr lang="en" sz="2150">
                <a:solidFill>
                  <a:schemeClr val="dk1"/>
                </a:solidFill>
                <a:latin typeface="Gill Sans"/>
                <a:ea typeface="Gill Sans"/>
                <a:cs typeface="Gill Sans"/>
                <a:sym typeface="Gill Sans"/>
              </a:rPr>
              <a:t>36 of the 43 policies were written in English;</a:t>
            </a:r>
            <a:endParaRPr sz="2150">
              <a:solidFill>
                <a:schemeClr val="dk1"/>
              </a:solidFill>
              <a:latin typeface="Gill Sans"/>
              <a:ea typeface="Gill Sans"/>
              <a:cs typeface="Gill Sans"/>
              <a:sym typeface="Gill Sans"/>
            </a:endParaRPr>
          </a:p>
          <a:p>
            <a:pPr marL="457200" lvl="0" indent="-365125" algn="l" rtl="0">
              <a:spcBef>
                <a:spcPts val="0"/>
              </a:spcBef>
              <a:spcAft>
                <a:spcPts val="0"/>
              </a:spcAft>
              <a:buClr>
                <a:schemeClr val="dk1"/>
              </a:buClr>
              <a:buSzPts val="2150"/>
              <a:buFont typeface="Gill Sans"/>
              <a:buChar char="●"/>
            </a:pPr>
            <a:r>
              <a:rPr lang="en" sz="2150">
                <a:solidFill>
                  <a:schemeClr val="dk1"/>
                </a:solidFill>
                <a:latin typeface="Gill Sans"/>
                <a:ea typeface="Gill Sans"/>
                <a:cs typeface="Gill Sans"/>
                <a:sym typeface="Gill Sans"/>
              </a:rPr>
              <a:t>Of the 43 HEIs with a policy for embargoing ETDs, only 12 (28%) have a standalone and dedicated policy for embargoes;</a:t>
            </a:r>
            <a:endParaRPr sz="2150">
              <a:solidFill>
                <a:schemeClr val="dk1"/>
              </a:solidFill>
              <a:latin typeface="Gill Sans"/>
              <a:ea typeface="Gill Sans"/>
              <a:cs typeface="Gill Sans"/>
              <a:sym typeface="Gill Sans"/>
            </a:endParaRPr>
          </a:p>
          <a:p>
            <a:pPr marL="457200" lvl="0" indent="-365125" algn="l" rtl="0">
              <a:spcBef>
                <a:spcPts val="0"/>
              </a:spcBef>
              <a:spcAft>
                <a:spcPts val="0"/>
              </a:spcAft>
              <a:buClr>
                <a:schemeClr val="dk1"/>
              </a:buClr>
              <a:buSzPts val="2150"/>
              <a:buFont typeface="Gill Sans"/>
              <a:buChar char="●"/>
            </a:pPr>
            <a:r>
              <a:rPr lang="en" sz="2150">
                <a:solidFill>
                  <a:schemeClr val="dk1"/>
                </a:solidFill>
                <a:latin typeface="Gill Sans"/>
                <a:ea typeface="Gill Sans"/>
                <a:cs typeface="Gill Sans"/>
                <a:sym typeface="Gill Sans"/>
              </a:rPr>
              <a:t>In most cases, HEIs integrate embargo policies in a broader policy; for example guidelines for approving/submitting/depositing/publishing ETDs (15 HEIs), graduate studies regulations (9 HEIs), copyright and authorship regulations (2 HEIs), university rules (2 HEIs), open access regulations (2 HEIs), and e-publishing (1 HEI);</a:t>
            </a:r>
            <a:endParaRPr sz="2150">
              <a:solidFill>
                <a:schemeClr val="dk1"/>
              </a:solidFill>
              <a:latin typeface="Gill Sans"/>
              <a:ea typeface="Gill Sans"/>
              <a:cs typeface="Gill Sans"/>
              <a:sym typeface="Gill Sans"/>
            </a:endParaRPr>
          </a:p>
          <a:p>
            <a:pPr marL="457200" lvl="0" indent="-365125" algn="l" rtl="0">
              <a:spcBef>
                <a:spcPts val="0"/>
              </a:spcBef>
              <a:spcAft>
                <a:spcPts val="0"/>
              </a:spcAft>
              <a:buClr>
                <a:schemeClr val="dk1"/>
              </a:buClr>
              <a:buSzPts val="2150"/>
              <a:buFont typeface="Gill Sans"/>
              <a:buChar char="●"/>
            </a:pPr>
            <a:r>
              <a:rPr lang="en" sz="2150">
                <a:solidFill>
                  <a:schemeClr val="dk1"/>
                </a:solidFill>
                <a:latin typeface="Gill Sans"/>
                <a:ea typeface="Gill Sans"/>
                <a:cs typeface="Gill Sans"/>
                <a:sym typeface="Gill Sans"/>
              </a:rPr>
              <a:t>Most embargo policies lack clarity and do not cover all aspects of embargo procedures (such as, embargo period, criteria, confirmation process, etc.)</a:t>
            </a:r>
            <a:endParaRPr sz="2150">
              <a:solidFill>
                <a:schemeClr val="dk1"/>
              </a:solidFill>
              <a:latin typeface="Gill Sans"/>
              <a:ea typeface="Gill Sans"/>
              <a:cs typeface="Gill Sans"/>
              <a:sym typeface="Gill Sans"/>
            </a:endParaRPr>
          </a:p>
        </p:txBody>
      </p:sp>
      <p:sp>
        <p:nvSpPr>
          <p:cNvPr id="158" name="Google Shape;158;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
              <a:t>9</a:t>
            </a:fld>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3930</Words>
  <Application>Microsoft Office PowerPoint</Application>
  <PresentationFormat>Affichage à l'écran (16:9)</PresentationFormat>
  <Paragraphs>240</Paragraphs>
  <Slides>26</Slides>
  <Notes>26</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26</vt:i4>
      </vt:variant>
    </vt:vector>
  </HeadingPairs>
  <TitlesOfParts>
    <vt:vector size="35" baseType="lpstr">
      <vt:lpstr>Roboto Thin</vt:lpstr>
      <vt:lpstr>Roboto Medium</vt:lpstr>
      <vt:lpstr>Lora SemiBold</vt:lpstr>
      <vt:lpstr>Arial</vt:lpstr>
      <vt:lpstr>Verdana</vt:lpstr>
      <vt:lpstr>Roboto</vt:lpstr>
      <vt:lpstr>Gill Sans</vt:lpstr>
      <vt:lpstr>Cambria</vt:lpstr>
      <vt:lpstr>Simple Light</vt:lpstr>
      <vt:lpstr>Failing FAIRness </vt:lpstr>
      <vt:lpstr>Présentation PowerPoint</vt:lpstr>
      <vt:lpstr>Applying the FAIR principles of RDM to ETDs</vt:lpstr>
      <vt:lpstr>Présentation PowerPoint</vt:lpstr>
      <vt:lpstr>Présentation PowerPoint</vt:lpstr>
      <vt:lpstr>Data Collection and Analysis</vt:lpstr>
      <vt:lpstr>Findings  Who has an embargo policy?</vt:lpstr>
      <vt:lpstr>Findings  Who has an embargo policy, by region?</vt:lpstr>
      <vt:lpstr>Findings</vt:lpstr>
      <vt:lpstr>Embargo periods</vt:lpstr>
      <vt:lpstr>Embargo periods per regions</vt:lpstr>
      <vt:lpstr>Reasons (main themes)</vt:lpstr>
      <vt:lpstr>Reasons: Commercialization</vt:lpstr>
      <vt:lpstr>Reasons: Publication</vt:lpstr>
      <vt:lpstr>Reasons: Ethical issues</vt:lpstr>
      <vt:lpstr>Reasons: Funding contracts/agreements</vt:lpstr>
      <vt:lpstr>Reasons: Security</vt:lpstr>
      <vt:lpstr>Legal reasons for embargoes</vt:lpstr>
      <vt:lpstr>Limitations</vt:lpstr>
      <vt:lpstr>Présentation PowerPoint</vt:lpstr>
      <vt:lpstr>Présentation PowerPoint</vt:lpstr>
      <vt:lpstr>Good practice</vt:lpstr>
      <vt:lpstr>Recommendations </vt:lpstr>
      <vt:lpstr>A Question for you!</vt:lpstr>
      <vt:lpstr>Présentation PowerPoint</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Failing FAIRness </dc:title>
  <cp:lastModifiedBy>Joachim Schopfel</cp:lastModifiedBy>
  <cp:revision>1</cp:revision>
  <dcterms:modified xsi:type="dcterms:W3CDTF">2022-09-08T05:10:56Z</dcterms:modified>
</cp:coreProperties>
</file>